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9"/>
  </p:notesMasterIdLst>
  <p:sldIdLst>
    <p:sldId id="257" r:id="rId2"/>
    <p:sldId id="394" r:id="rId3"/>
    <p:sldId id="347" r:id="rId4"/>
    <p:sldId id="345" r:id="rId5"/>
    <p:sldId id="346" r:id="rId6"/>
    <p:sldId id="350" r:id="rId7"/>
    <p:sldId id="351" r:id="rId8"/>
    <p:sldId id="352" r:id="rId9"/>
    <p:sldId id="353" r:id="rId10"/>
    <p:sldId id="400" r:id="rId11"/>
    <p:sldId id="399" r:id="rId12"/>
    <p:sldId id="354" r:id="rId13"/>
    <p:sldId id="355" r:id="rId14"/>
    <p:sldId id="356" r:id="rId15"/>
    <p:sldId id="357" r:id="rId16"/>
    <p:sldId id="358" r:id="rId17"/>
    <p:sldId id="360" r:id="rId18"/>
    <p:sldId id="361" r:id="rId19"/>
    <p:sldId id="362" r:id="rId20"/>
    <p:sldId id="363" r:id="rId21"/>
    <p:sldId id="403" r:id="rId22"/>
    <p:sldId id="406" r:id="rId23"/>
    <p:sldId id="404" r:id="rId24"/>
    <p:sldId id="405" r:id="rId25"/>
    <p:sldId id="416" r:id="rId26"/>
    <p:sldId id="415" r:id="rId27"/>
    <p:sldId id="407" r:id="rId28"/>
    <p:sldId id="408" r:id="rId29"/>
    <p:sldId id="409" r:id="rId30"/>
    <p:sldId id="411" r:id="rId31"/>
    <p:sldId id="412" r:id="rId32"/>
    <p:sldId id="413" r:id="rId33"/>
    <p:sldId id="414" r:id="rId34"/>
    <p:sldId id="365" r:id="rId35"/>
    <p:sldId id="397" r:id="rId36"/>
    <p:sldId id="366" r:id="rId37"/>
    <p:sldId id="367" r:id="rId38"/>
    <p:sldId id="368" r:id="rId39"/>
    <p:sldId id="369" r:id="rId40"/>
    <p:sldId id="370" r:id="rId41"/>
    <p:sldId id="371" r:id="rId42"/>
    <p:sldId id="401" r:id="rId43"/>
    <p:sldId id="402" r:id="rId44"/>
    <p:sldId id="372" r:id="rId45"/>
    <p:sldId id="374" r:id="rId46"/>
    <p:sldId id="376" r:id="rId47"/>
    <p:sldId id="373" r:id="rId48"/>
    <p:sldId id="375" r:id="rId49"/>
    <p:sldId id="420" r:id="rId50"/>
    <p:sldId id="418" r:id="rId51"/>
    <p:sldId id="419" r:id="rId52"/>
    <p:sldId id="421" r:id="rId53"/>
    <p:sldId id="390" r:id="rId54"/>
    <p:sldId id="391" r:id="rId55"/>
    <p:sldId id="392" r:id="rId56"/>
    <p:sldId id="393" r:id="rId57"/>
    <p:sldId id="341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94721" autoAdjust="0"/>
  </p:normalViewPr>
  <p:slideViewPr>
    <p:cSldViewPr>
      <p:cViewPr>
        <p:scale>
          <a:sx n="90" d="100"/>
          <a:sy n="90" d="100"/>
        </p:scale>
        <p:origin x="105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ED48B-FE26-4ACA-8FF7-0A728ABA59C6}" type="datetimeFigureOut">
              <a:rPr lang="en-GB" smtClean="0"/>
              <a:t>10/02/2023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0D79F5-CA67-4D2D-945E-15568AF0CE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499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BB39E8B-4698-4EFD-B9CA-6D819CF048F0}" type="slidenum">
              <a:rPr lang="en-US" altLang="en-US" smtClean="0"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81A29AF-542E-4E72-A3A5-33B8662B5CDF}" type="slidenum">
              <a:rPr lang="en-US" altLang="fa-IR" sz="1200"/>
              <a:pPr/>
              <a:t>4</a:t>
            </a:fld>
            <a:endParaRPr lang="en-US" altLang="fa-IR" sz="1200"/>
          </a:p>
        </p:txBody>
      </p:sp>
      <p:sp>
        <p:nvSpPr>
          <p:cNvPr id="51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fa-IR" altLang="fa-IR" smtClean="0"/>
          </a:p>
        </p:txBody>
      </p:sp>
    </p:spTree>
    <p:extLst>
      <p:ext uri="{BB962C8B-B14F-4D97-AF65-F5344CB8AC3E}">
        <p14:creationId xmlns:p14="http://schemas.microsoft.com/office/powerpoint/2010/main" val="39153714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Slide Image Placeholder 1">
            <a:extLst>
              <a:ext uri="{FF2B5EF4-FFF2-40B4-BE49-F238E27FC236}">
                <a16:creationId xmlns:a16="http://schemas.microsoft.com/office/drawing/2014/main" id="{FCC13556-5A70-42F4-B5F9-590B16FF169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4147" name="Notes Placeholder 2">
            <a:extLst>
              <a:ext uri="{FF2B5EF4-FFF2-40B4-BE49-F238E27FC236}">
                <a16:creationId xmlns:a16="http://schemas.microsoft.com/office/drawing/2014/main" id="{9EBD2762-9C42-4975-8F72-D77CD00A48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fa-IR">
              <a:ea typeface="新細明體" panose="02020500000000000000" pitchFamily="18" charset="-120"/>
            </a:endParaRPr>
          </a:p>
        </p:txBody>
      </p:sp>
      <p:sp>
        <p:nvSpPr>
          <p:cNvPr id="134148" name="Slide Number Placeholder 3">
            <a:extLst>
              <a:ext uri="{FF2B5EF4-FFF2-40B4-BE49-F238E27FC236}">
                <a16:creationId xmlns:a16="http://schemas.microsoft.com/office/drawing/2014/main" id="{349B7E46-4AAE-4360-BE6D-250163B53E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029AE17-9651-4B39-AC1A-19B81E45DFCA}" type="slidenum">
              <a:rPr lang="en-US" altLang="fa-IR"/>
              <a:pPr eaLnBrk="1" hangingPunct="1"/>
              <a:t>57</a:t>
            </a:fld>
            <a:endParaRPr lang="en-US" alt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90601"/>
            <a:ext cx="8229600" cy="260985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HYPERTENSIVE URGENCY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</a:t>
            </a:r>
            <a:br>
              <a:rPr lang="en-US" dirty="0" smtClean="0"/>
            </a:br>
            <a:r>
              <a:rPr lang="en-US" dirty="0" smtClean="0"/>
              <a:t>HTN </a:t>
            </a:r>
            <a:r>
              <a:rPr lang="en-US" dirty="0" smtClean="0"/>
              <a:t>EMERGENCY 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sz="3200" dirty="0" smtClean="0"/>
              <a:t>Definition, Prevalence and Clinical Implications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343400"/>
            <a:ext cx="8610600" cy="1752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Mohammmadreza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Taban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Internist-cardiologist , Fellowship of Heart failure &amp; Transplantation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Tabriz university of medical science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Professor of Cardiology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AutoShape 2" descr="https://player.slideplayer.com/90/14867622/slides/slide_4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37344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30" name="Picture 6" descr="Frontiers | Cerebral Autoregulation in Subarachnoid Hemorrh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023191"/>
            <a:ext cx="6376569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erebral Blood Flow - an overview | ScienceDirect Topic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56191"/>
            <a:ext cx="4820173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800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458200" cy="5668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blood pressure rises, arterial/arteriolar </a:t>
            </a:r>
            <a:r>
              <a:rPr lang="en-US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vasoconstriction </a:t>
            </a: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occurs (</a:t>
            </a:r>
            <a:r>
              <a:rPr lang="en-US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autoregulation</a:t>
            </a: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to protect distal arterioles and maintain perfusion</a:t>
            </a:r>
            <a:r>
              <a:rPr lang="en-US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srgbClr val="444444"/>
              </a:solidFill>
              <a:latin typeface="Helvetica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With increasing blood pressure</a:t>
            </a:r>
            <a:r>
              <a:rPr lang="en-US" sz="3000" b="1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3000" b="1" u="sng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autoregulation fails</a:t>
            </a:r>
            <a:r>
              <a:rPr lang="en-US" sz="30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000" dirty="0" smtClean="0">
              <a:solidFill>
                <a:srgbClr val="444444"/>
              </a:solidFill>
              <a:latin typeface="Helvetica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en-US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</a:t>
            </a: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vascular endothelium </a:t>
            </a:r>
            <a:r>
              <a:rPr lang="en-US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loses integrity</a:t>
            </a: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plasma contents enter the </a:t>
            </a:r>
            <a:r>
              <a:rPr lang="en-US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vessel wall</a:t>
            </a: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The vascular </a:t>
            </a:r>
            <a:r>
              <a:rPr lang="en-US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lumen is narrowed or obliterated</a:t>
            </a: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leading to </a:t>
            </a:r>
            <a:r>
              <a:rPr lang="en-US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ischemia</a:t>
            </a:r>
            <a:r>
              <a:rPr lang="en-US" dirty="0" smtClean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altLang="fa-IR" sz="3300" b="1" u="sng" dirty="0">
                <a:solidFill>
                  <a:srgbClr val="00B0F0"/>
                </a:solidFill>
              </a:rPr>
              <a:t>Vascular stenosis 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3021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/>
          <p:cNvSpPr>
            <a:spLocks noChangeShapeType="1"/>
          </p:cNvSpPr>
          <p:nvPr/>
        </p:nvSpPr>
        <p:spPr bwMode="auto">
          <a:xfrm>
            <a:off x="3733800" y="4267200"/>
            <a:ext cx="2590800" cy="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339" name="Line 4"/>
          <p:cNvSpPr>
            <a:spLocks noChangeShapeType="1"/>
          </p:cNvSpPr>
          <p:nvPr/>
        </p:nvSpPr>
        <p:spPr bwMode="auto">
          <a:xfrm flipH="1">
            <a:off x="1905000" y="4267200"/>
            <a:ext cx="1828800" cy="17526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340" name="Line 5"/>
          <p:cNvSpPr>
            <a:spLocks noChangeShapeType="1"/>
          </p:cNvSpPr>
          <p:nvPr/>
        </p:nvSpPr>
        <p:spPr bwMode="auto">
          <a:xfrm flipV="1">
            <a:off x="6248400" y="2743200"/>
            <a:ext cx="1981200" cy="1524000"/>
          </a:xfrm>
          <a:prstGeom prst="line">
            <a:avLst/>
          </a:prstGeom>
          <a:noFill/>
          <a:ln w="1270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>
            <a:off x="1143000" y="6096000"/>
            <a:ext cx="800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342" name="Line 7"/>
          <p:cNvSpPr>
            <a:spLocks noChangeShapeType="1"/>
          </p:cNvSpPr>
          <p:nvPr/>
        </p:nvSpPr>
        <p:spPr bwMode="auto">
          <a:xfrm flipV="1">
            <a:off x="1295400" y="2057400"/>
            <a:ext cx="0" cy="426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>
            <a:off x="38100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344" name="Line 10"/>
          <p:cNvSpPr>
            <a:spLocks noChangeShapeType="1"/>
          </p:cNvSpPr>
          <p:nvPr/>
        </p:nvSpPr>
        <p:spPr bwMode="auto">
          <a:xfrm>
            <a:off x="6477000" y="5943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345" name="Line 11"/>
          <p:cNvSpPr>
            <a:spLocks noChangeShapeType="1"/>
          </p:cNvSpPr>
          <p:nvPr/>
        </p:nvSpPr>
        <p:spPr bwMode="auto">
          <a:xfrm>
            <a:off x="1219200" y="4191000"/>
            <a:ext cx="22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346" name="Text Box 12"/>
          <p:cNvSpPr txBox="1">
            <a:spLocks noChangeArrowheads="1"/>
          </p:cNvSpPr>
          <p:nvPr/>
        </p:nvSpPr>
        <p:spPr bwMode="auto">
          <a:xfrm>
            <a:off x="3641725" y="6137275"/>
            <a:ext cx="48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fa-IR" b="1"/>
              <a:t>50</a:t>
            </a:r>
            <a:endParaRPr lang="en-US" altLang="fa-IR"/>
          </a:p>
        </p:txBody>
      </p:sp>
      <p:sp>
        <p:nvSpPr>
          <p:cNvPr id="14347" name="Text Box 13"/>
          <p:cNvSpPr txBox="1">
            <a:spLocks noChangeArrowheads="1"/>
          </p:cNvSpPr>
          <p:nvPr/>
        </p:nvSpPr>
        <p:spPr bwMode="auto">
          <a:xfrm>
            <a:off x="6096000" y="6096000"/>
            <a:ext cx="641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fa-IR" b="1"/>
              <a:t>150</a:t>
            </a:r>
          </a:p>
        </p:txBody>
      </p:sp>
      <p:sp>
        <p:nvSpPr>
          <p:cNvPr id="14348" name="Text Box 14"/>
          <p:cNvSpPr txBox="1">
            <a:spLocks noChangeArrowheads="1"/>
          </p:cNvSpPr>
          <p:nvPr/>
        </p:nvSpPr>
        <p:spPr bwMode="auto">
          <a:xfrm>
            <a:off x="1371600" y="609600"/>
            <a:ext cx="661352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fa-IR" sz="4400" b="1" u="sng"/>
              <a:t>Cerebral Autoregulation</a:t>
            </a:r>
            <a:endParaRPr lang="en-US" altLang="fa-IR"/>
          </a:p>
        </p:txBody>
      </p:sp>
      <p:sp>
        <p:nvSpPr>
          <p:cNvPr id="14349" name="Text Box 15"/>
          <p:cNvSpPr txBox="1">
            <a:spLocks noChangeArrowheads="1"/>
          </p:cNvSpPr>
          <p:nvPr/>
        </p:nvSpPr>
        <p:spPr bwMode="auto">
          <a:xfrm>
            <a:off x="0" y="3429000"/>
            <a:ext cx="16764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fa-IR" sz="3200" b="1"/>
              <a:t>CBF</a:t>
            </a:r>
          </a:p>
          <a:p>
            <a:pPr algn="ctr"/>
            <a:r>
              <a:rPr lang="en-US" altLang="fa-IR" sz="2000" b="1"/>
              <a:t>50 ml/100g/min</a:t>
            </a:r>
            <a:endParaRPr lang="en-US" altLang="fa-IR"/>
          </a:p>
        </p:txBody>
      </p:sp>
      <p:sp>
        <p:nvSpPr>
          <p:cNvPr id="14350" name="Text Box 16"/>
          <p:cNvSpPr txBox="1">
            <a:spLocks noChangeArrowheads="1"/>
          </p:cNvSpPr>
          <p:nvPr/>
        </p:nvSpPr>
        <p:spPr bwMode="auto">
          <a:xfrm>
            <a:off x="4632325" y="6248400"/>
            <a:ext cx="11096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fa-IR" sz="3200" b="1"/>
              <a:t>MAP</a:t>
            </a:r>
            <a:endParaRPr lang="en-US" altLang="fa-IR"/>
          </a:p>
        </p:txBody>
      </p:sp>
      <p:sp>
        <p:nvSpPr>
          <p:cNvPr id="14351" name="Line 17"/>
          <p:cNvSpPr>
            <a:spLocks noChangeShapeType="1"/>
          </p:cNvSpPr>
          <p:nvPr/>
        </p:nvSpPr>
        <p:spPr bwMode="auto">
          <a:xfrm>
            <a:off x="4572000" y="6019800"/>
            <a:ext cx="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352" name="Line 18"/>
          <p:cNvSpPr>
            <a:spLocks noChangeShapeType="1"/>
          </p:cNvSpPr>
          <p:nvPr/>
        </p:nvSpPr>
        <p:spPr bwMode="auto">
          <a:xfrm flipV="1">
            <a:off x="3886200" y="4648200"/>
            <a:ext cx="1371600" cy="144780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353" name="Line 19"/>
          <p:cNvSpPr>
            <a:spLocks noChangeShapeType="1"/>
          </p:cNvSpPr>
          <p:nvPr/>
        </p:nvSpPr>
        <p:spPr bwMode="auto">
          <a:xfrm>
            <a:off x="5257800" y="4648200"/>
            <a:ext cx="1828800" cy="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  <p:sp>
        <p:nvSpPr>
          <p:cNvPr id="14354" name="Line 20"/>
          <p:cNvSpPr>
            <a:spLocks noChangeShapeType="1"/>
          </p:cNvSpPr>
          <p:nvPr/>
        </p:nvSpPr>
        <p:spPr bwMode="auto">
          <a:xfrm flipV="1">
            <a:off x="7086600" y="3581400"/>
            <a:ext cx="1295400" cy="1066800"/>
          </a:xfrm>
          <a:prstGeom prst="line">
            <a:avLst/>
          </a:prstGeom>
          <a:noFill/>
          <a:ln w="76200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6640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fa-IR" sz="5400" b="1" u="sng" smtClean="0"/>
              <a:t>Cerebral Autoregulation</a:t>
            </a:r>
            <a:endParaRPr lang="en-US" altLang="fa-IR" sz="6000" b="1" u="sng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724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altLang="fa-IR" sz="3600" b="1" dirty="0" smtClean="0"/>
              <a:t>Shift to right</a:t>
            </a:r>
            <a:endParaRPr lang="en-US" altLang="fa-IR" b="1" dirty="0" smtClean="0"/>
          </a:p>
          <a:p>
            <a:pPr lvl="1"/>
            <a:r>
              <a:rPr lang="en-US" altLang="fa-IR" sz="3200" b="1" dirty="0" smtClean="0">
                <a:solidFill>
                  <a:srgbClr val="C00000"/>
                </a:solidFill>
              </a:rPr>
              <a:t>Chronic </a:t>
            </a:r>
            <a:r>
              <a:rPr lang="en-US" altLang="fa-IR" sz="3200" b="1" dirty="0" err="1" smtClean="0">
                <a:solidFill>
                  <a:srgbClr val="C00000"/>
                </a:solidFill>
              </a:rPr>
              <a:t>hypertensives</a:t>
            </a:r>
            <a:endParaRPr lang="en-US" altLang="fa-IR" sz="3200" b="1" dirty="0" smtClean="0">
              <a:solidFill>
                <a:srgbClr val="C00000"/>
              </a:solidFill>
            </a:endParaRPr>
          </a:p>
          <a:p>
            <a:pPr lvl="1"/>
            <a:r>
              <a:rPr lang="en-US" altLang="fa-IR" sz="3200" b="1" dirty="0" smtClean="0">
                <a:solidFill>
                  <a:srgbClr val="C00000"/>
                </a:solidFill>
              </a:rPr>
              <a:t>ICH, SAH, Ischemic infarct</a:t>
            </a:r>
          </a:p>
          <a:p>
            <a:pPr lvl="1"/>
            <a:r>
              <a:rPr lang="en-US" altLang="fa-IR" sz="3200" b="1" dirty="0" smtClean="0">
                <a:solidFill>
                  <a:srgbClr val="C00000"/>
                </a:solidFill>
              </a:rPr>
              <a:t>Trauma</a:t>
            </a:r>
          </a:p>
          <a:p>
            <a:pPr lvl="1"/>
            <a:r>
              <a:rPr lang="en-US" altLang="fa-IR" sz="3200" b="1" dirty="0" smtClean="0">
                <a:solidFill>
                  <a:srgbClr val="C00000"/>
                </a:solidFill>
              </a:rPr>
              <a:t>Cerebral edema</a:t>
            </a:r>
          </a:p>
          <a:p>
            <a:pPr lvl="1"/>
            <a:r>
              <a:rPr lang="en-US" altLang="fa-IR" sz="3200" b="1" dirty="0" smtClean="0">
                <a:solidFill>
                  <a:srgbClr val="C00000"/>
                </a:solidFill>
              </a:rPr>
              <a:t>Age, </a:t>
            </a:r>
            <a:r>
              <a:rPr lang="en-US" altLang="fa-IR" sz="3200" b="1" dirty="0" smtClean="0">
                <a:solidFill>
                  <a:srgbClr val="C00000"/>
                </a:solidFill>
              </a:rPr>
              <a:t>atherosclerosis</a:t>
            </a:r>
          </a:p>
          <a:p>
            <a:pPr lvl="1"/>
            <a:endParaRPr lang="en-US" altLang="fa-IR" sz="3200" b="1" dirty="0" smtClean="0">
              <a:solidFill>
                <a:srgbClr val="C00000"/>
              </a:solidFill>
            </a:endParaRPr>
          </a:p>
          <a:p>
            <a:r>
              <a:rPr lang="en-US" altLang="fa-IR" sz="3600" b="1" dirty="0" smtClean="0"/>
              <a:t>Some </a:t>
            </a:r>
            <a:r>
              <a:rPr lang="en-US" altLang="fa-IR" sz="3600" b="1" dirty="0" err="1" smtClean="0"/>
              <a:t>hypertensives</a:t>
            </a:r>
            <a:r>
              <a:rPr lang="en-US" altLang="fa-IR" sz="3600" b="1" dirty="0" smtClean="0"/>
              <a:t> suffer decrease CBF at </a:t>
            </a:r>
            <a:r>
              <a:rPr lang="en-US" altLang="fa-IR" sz="3600" b="1" dirty="0" smtClean="0">
                <a:solidFill>
                  <a:srgbClr val="C00000"/>
                </a:solidFill>
              </a:rPr>
              <a:t>MAP </a:t>
            </a:r>
            <a:r>
              <a:rPr lang="en-US" altLang="fa-IR" sz="3600" b="1" dirty="0" smtClean="0">
                <a:solidFill>
                  <a:srgbClr val="C00000"/>
                </a:solidFill>
              </a:rPr>
              <a:t>&lt; 120</a:t>
            </a:r>
            <a:endParaRPr lang="en-US" altLang="fa-IR" sz="36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51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fa-IR" sz="5400" b="1" u="sng" smtClean="0"/>
              <a:t>Cerebral Autoregulation</a:t>
            </a:r>
            <a:endParaRPr lang="en-US" altLang="fa-IR" sz="6000" b="1" u="sng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fa-IR" b="1" dirty="0" smtClean="0"/>
              <a:t>CPP below lower limit</a:t>
            </a:r>
          </a:p>
          <a:p>
            <a:pPr lvl="1"/>
            <a:r>
              <a:rPr lang="en-US" altLang="fa-IR" sz="3200" b="1" dirty="0" err="1" smtClean="0">
                <a:solidFill>
                  <a:srgbClr val="C00000"/>
                </a:solidFill>
              </a:rPr>
              <a:t>hypoperfusion</a:t>
            </a:r>
            <a:r>
              <a:rPr lang="en-US" altLang="fa-IR" sz="3200" b="1" dirty="0" smtClean="0">
                <a:solidFill>
                  <a:srgbClr val="C00000"/>
                </a:solidFill>
              </a:rPr>
              <a:t> with ischemia</a:t>
            </a:r>
          </a:p>
          <a:p>
            <a:r>
              <a:rPr lang="en-US" altLang="fa-IR" b="1" dirty="0" smtClean="0"/>
              <a:t>CPP above upper limit</a:t>
            </a:r>
          </a:p>
          <a:p>
            <a:pPr lvl="1"/>
            <a:r>
              <a:rPr lang="en-US" altLang="fa-IR" sz="3200" b="1" dirty="0" smtClean="0"/>
              <a:t>“</a:t>
            </a:r>
            <a:r>
              <a:rPr lang="en-US" altLang="fa-IR" sz="3200" b="1" dirty="0" smtClean="0">
                <a:solidFill>
                  <a:srgbClr val="C00000"/>
                </a:solidFill>
              </a:rPr>
              <a:t>breakthrough” vasodilation</a:t>
            </a:r>
          </a:p>
          <a:p>
            <a:pPr lvl="1"/>
            <a:r>
              <a:rPr lang="en-US" altLang="fa-IR" sz="3200" b="1" dirty="0" smtClean="0"/>
              <a:t>Segmental </a:t>
            </a:r>
            <a:r>
              <a:rPr lang="en-US" altLang="fa-IR" sz="3200" b="1" dirty="0" err="1" smtClean="0"/>
              <a:t>pseudospasm</a:t>
            </a:r>
            <a:r>
              <a:rPr lang="en-US" altLang="fa-IR" sz="3200" b="1" dirty="0" smtClean="0"/>
              <a:t>                         (“sausage-string”)</a:t>
            </a:r>
          </a:p>
          <a:p>
            <a:pPr lvl="1"/>
            <a:r>
              <a:rPr lang="en-US" altLang="fa-IR" sz="3200" b="1" dirty="0" smtClean="0"/>
              <a:t>fluid extravasation</a:t>
            </a:r>
          </a:p>
          <a:p>
            <a:pPr lvl="1"/>
            <a:endParaRPr lang="en-US" altLang="fa-IR" sz="3200" b="1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4114800"/>
            <a:ext cx="1743075" cy="119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26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fa-IR" sz="4800" b="1" u="sng" smtClean="0"/>
              <a:t>Pathophysiology of Hypertensive Emergencies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95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altLang="fa-IR" sz="3600" b="1" dirty="0" smtClean="0">
                <a:solidFill>
                  <a:srgbClr val="FF0000"/>
                </a:solidFill>
              </a:rPr>
              <a:t>Rate of change of BP </a:t>
            </a:r>
            <a:r>
              <a:rPr lang="en-US" altLang="fa-IR" sz="2400" dirty="0" smtClean="0"/>
              <a:t>determines </a:t>
            </a:r>
            <a:r>
              <a:rPr lang="en-US" altLang="fa-IR" sz="2400" dirty="0" smtClean="0"/>
              <a:t>likelihood</a:t>
            </a:r>
          </a:p>
          <a:p>
            <a:endParaRPr lang="en-US" altLang="fa-IR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fa-IR" sz="3600" b="1" dirty="0" smtClean="0"/>
              <a:t>Chronic </a:t>
            </a:r>
            <a:r>
              <a:rPr lang="en-US" altLang="fa-IR" sz="3600" b="1" dirty="0" smtClean="0"/>
              <a:t>HTN: </a:t>
            </a:r>
            <a:r>
              <a:rPr lang="en-US" altLang="fa-IR" sz="3600" dirty="0" smtClean="0"/>
              <a:t>lowers probability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fa-IR" sz="3200" dirty="0" smtClean="0">
                <a:solidFill>
                  <a:srgbClr val="0070C0"/>
                </a:solidFill>
              </a:rPr>
              <a:t>adaptive vascular changes </a:t>
            </a:r>
            <a:r>
              <a:rPr lang="en-US" altLang="fa-IR" sz="3200" dirty="0" smtClean="0"/>
              <a:t>protect end-organs from acute changes in </a:t>
            </a:r>
            <a:r>
              <a:rPr lang="en-US" altLang="fa-IR" sz="3200" dirty="0" smtClean="0"/>
              <a:t>BP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altLang="fa-IR" sz="3200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fa-IR" sz="32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altLang="fa-IR" sz="3600" b="1" dirty="0"/>
              <a:t>Acute </a:t>
            </a:r>
            <a:r>
              <a:rPr lang="en-US" altLang="fa-IR" sz="3600" b="1" dirty="0" smtClean="0"/>
              <a:t>HTN: </a:t>
            </a:r>
            <a:r>
              <a:rPr lang="en-US" altLang="fa-IR" sz="3000" dirty="0" smtClean="0"/>
              <a:t>Previous </a:t>
            </a:r>
            <a:r>
              <a:rPr lang="en-US" altLang="fa-IR" sz="3000" dirty="0" smtClean="0"/>
              <a:t>normotensives (</a:t>
            </a:r>
            <a:r>
              <a:rPr lang="en-US" altLang="fa-IR" sz="3000" dirty="0" smtClean="0">
                <a:solidFill>
                  <a:srgbClr val="C00000"/>
                </a:solidFill>
              </a:rPr>
              <a:t>eclampsia</a:t>
            </a:r>
            <a:r>
              <a:rPr lang="en-US" altLang="fa-IR" sz="3000" dirty="0" smtClean="0"/>
              <a:t>, </a:t>
            </a:r>
            <a:r>
              <a:rPr lang="en-US" altLang="fa-IR" sz="3000" dirty="0" smtClean="0">
                <a:solidFill>
                  <a:srgbClr val="C00000"/>
                </a:solidFill>
              </a:rPr>
              <a:t>acute GN</a:t>
            </a:r>
            <a:r>
              <a:rPr lang="en-US" altLang="fa-IR" sz="3000" dirty="0" smtClean="0"/>
              <a:t>) develop signs and symptoms at lower BP’s</a:t>
            </a:r>
          </a:p>
        </p:txBody>
      </p:sp>
    </p:spTree>
    <p:extLst>
      <p:ext uri="{BB962C8B-B14F-4D97-AF65-F5344CB8AC3E}">
        <p14:creationId xmlns:p14="http://schemas.microsoft.com/office/powerpoint/2010/main" val="401783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Autofit/>
          </a:bodyPr>
          <a:lstStyle/>
          <a:p>
            <a:pPr algn="ctr"/>
            <a:r>
              <a:rPr lang="en-US" altLang="fa-IR" sz="2000" b="1" u="sng" dirty="0" smtClean="0"/>
              <a:t>Pathophysiology of Hypertensive Emergencies</a:t>
            </a:r>
            <a:endParaRPr lang="en-US" altLang="fa-IR" sz="2000" b="1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2117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altLang="fa-IR" sz="3600" b="1" dirty="0" smtClean="0">
                <a:solidFill>
                  <a:srgbClr val="FF0000"/>
                </a:solidFill>
              </a:rPr>
              <a:t>Endothelial</a:t>
            </a:r>
            <a:r>
              <a:rPr lang="en-US" altLang="fa-IR" sz="3600" b="1" dirty="0" smtClean="0"/>
              <a:t> Role in BP </a:t>
            </a:r>
            <a:r>
              <a:rPr lang="en-US" altLang="fa-IR" sz="3600" b="1" dirty="0" smtClean="0"/>
              <a:t>Homeostasis</a:t>
            </a:r>
          </a:p>
          <a:p>
            <a:r>
              <a:rPr lang="en-US" altLang="fa-IR" sz="3200" b="1" dirty="0" smtClean="0"/>
              <a:t>Secretion </a:t>
            </a:r>
            <a:r>
              <a:rPr lang="en-US" altLang="fa-IR" sz="3200" b="1" dirty="0" smtClean="0"/>
              <a:t>of vasodilators (NO, </a:t>
            </a:r>
            <a:r>
              <a:rPr lang="en-US" altLang="fa-IR" sz="3200" b="1" dirty="0" smtClean="0"/>
              <a:t>Prostacyclin)</a:t>
            </a:r>
          </a:p>
          <a:p>
            <a:r>
              <a:rPr lang="en-US" altLang="fa-IR" sz="2800" b="1" dirty="0" smtClean="0"/>
              <a:t>Loss </a:t>
            </a:r>
            <a:r>
              <a:rPr lang="en-US" altLang="fa-IR" sz="2800" b="1" dirty="0"/>
              <a:t>of endothelial function</a:t>
            </a:r>
          </a:p>
          <a:p>
            <a:pPr lvl="1"/>
            <a:r>
              <a:rPr lang="en-US" altLang="fa-IR" b="1" dirty="0"/>
              <a:t>permeability</a:t>
            </a:r>
          </a:p>
          <a:p>
            <a:pPr lvl="1"/>
            <a:r>
              <a:rPr lang="en-US" altLang="fa-IR" b="1" dirty="0"/>
              <a:t>inhibition of local fibrinolysis</a:t>
            </a:r>
          </a:p>
          <a:p>
            <a:pPr lvl="1"/>
            <a:r>
              <a:rPr lang="en-US" altLang="fa-IR" b="1" dirty="0"/>
              <a:t>activation of coagulation </a:t>
            </a:r>
            <a:r>
              <a:rPr lang="en-US" altLang="fa-IR" b="1" dirty="0" smtClean="0"/>
              <a:t>cascade</a:t>
            </a:r>
          </a:p>
          <a:p>
            <a:r>
              <a:rPr lang="en-US" altLang="fa-IR" sz="2800" b="1" dirty="0"/>
              <a:t>? AT-II direct cytotoxicity to vessel wall</a:t>
            </a:r>
          </a:p>
          <a:p>
            <a:r>
              <a:rPr lang="en-US" altLang="fa-IR" sz="2800" b="1" dirty="0"/>
              <a:t>? mechanical stretching</a:t>
            </a:r>
          </a:p>
          <a:p>
            <a:r>
              <a:rPr lang="en-US" altLang="fa-IR" sz="2800" b="1" dirty="0"/>
              <a:t>Inflammatory </a:t>
            </a:r>
            <a:r>
              <a:rPr lang="en-US" altLang="fa-IR" sz="2800" b="1" dirty="0" err="1"/>
              <a:t>vasculopathy</a:t>
            </a:r>
            <a:endParaRPr lang="en-US" altLang="fa-IR" sz="2800" b="1" dirty="0"/>
          </a:p>
          <a:p>
            <a:pPr lvl="1"/>
            <a:r>
              <a:rPr lang="en-US" altLang="fa-IR" b="1" dirty="0"/>
              <a:t>cytokines, endothelial adhesion molecules</a:t>
            </a:r>
          </a:p>
          <a:p>
            <a:pPr lvl="1"/>
            <a:endParaRPr lang="en-US" altLang="fa-IR" b="1" dirty="0"/>
          </a:p>
          <a:p>
            <a:pPr lvl="1"/>
            <a:endParaRPr lang="en-US" altLang="fa-IR" sz="3200" b="1" dirty="0" smtClean="0"/>
          </a:p>
          <a:p>
            <a:pPr lvl="1"/>
            <a:endParaRPr lang="en-US" altLang="fa-IR" sz="3200" b="1" dirty="0" smtClean="0"/>
          </a:p>
          <a:p>
            <a:pPr marL="0" indent="0">
              <a:buNone/>
            </a:pPr>
            <a:r>
              <a:rPr lang="en-US" altLang="fa-IR" sz="3600" b="1" dirty="0" smtClean="0"/>
              <a:t>Sudden increased </a:t>
            </a:r>
            <a:r>
              <a:rPr lang="en-US" altLang="fa-IR" sz="3600" b="1" dirty="0" err="1" smtClean="0">
                <a:solidFill>
                  <a:srgbClr val="FF0000"/>
                </a:solidFill>
              </a:rPr>
              <a:t>vasoreactivity</a:t>
            </a:r>
            <a:endParaRPr lang="en-US" altLang="fa-IR" sz="3600" b="1" dirty="0" smtClean="0">
              <a:solidFill>
                <a:srgbClr val="FF0000"/>
              </a:solidFill>
            </a:endParaRPr>
          </a:p>
          <a:p>
            <a:pPr lvl="1"/>
            <a:r>
              <a:rPr lang="en-US" altLang="fa-IR" sz="3200" b="1" dirty="0" smtClean="0"/>
              <a:t>norepinephrine</a:t>
            </a:r>
            <a:endParaRPr lang="en-US" altLang="fa-IR" sz="3200" b="1" dirty="0" smtClean="0"/>
          </a:p>
          <a:p>
            <a:pPr lvl="1"/>
            <a:r>
              <a:rPr lang="en-US" altLang="fa-IR" sz="3200" b="1" dirty="0" smtClean="0"/>
              <a:t>activation of </a:t>
            </a:r>
            <a:r>
              <a:rPr lang="en-US" altLang="fa-IR" sz="3200" b="1" dirty="0" smtClean="0"/>
              <a:t>renin-angiotensin-aldosterone </a:t>
            </a:r>
            <a:r>
              <a:rPr lang="en-US" altLang="fa-IR" sz="3200" b="1" dirty="0" smtClean="0">
                <a:sym typeface="Wingdings" panose="05000000000000000000" pitchFamily="2" charset="2"/>
              </a:rPr>
              <a:t> </a:t>
            </a:r>
            <a:r>
              <a:rPr lang="en-US" altLang="fa-IR" sz="3200" b="1" dirty="0" smtClean="0"/>
              <a:t>angiotensin </a:t>
            </a:r>
            <a:r>
              <a:rPr lang="en-US" altLang="fa-IR" sz="3200" b="1" dirty="0"/>
              <a:t>II</a:t>
            </a:r>
            <a:endParaRPr lang="en-US" altLang="fa-I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400678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altLang="fa-IR" b="1" u="sng" dirty="0" smtClean="0">
                <a:latin typeface="TimesNewRoman"/>
              </a:rPr>
              <a:t> </a:t>
            </a:r>
            <a:r>
              <a:rPr lang="en-US" altLang="fa-IR" sz="3100" b="1" u="sng" dirty="0" smtClean="0">
                <a:latin typeface="TimesNewRoman"/>
              </a:rPr>
              <a:t>Therapeutic considerations in </a:t>
            </a:r>
            <a:r>
              <a:rPr lang="en-US" altLang="fa-IR" sz="3100" b="1" u="sng" dirty="0" smtClean="0">
                <a:latin typeface="TimesNewRoman"/>
              </a:rPr>
              <a:t/>
            </a:r>
            <a:br>
              <a:rPr lang="en-US" altLang="fa-IR" sz="3100" b="1" u="sng" dirty="0" smtClean="0">
                <a:latin typeface="TimesNewRoman"/>
              </a:rPr>
            </a:br>
            <a:r>
              <a:rPr lang="en-US" altLang="fa-IR" sz="3100" b="1" u="sng" dirty="0" smtClean="0">
                <a:latin typeface="TimesNewRoman"/>
              </a:rPr>
              <a:t>hypertensive </a:t>
            </a:r>
            <a:r>
              <a:rPr lang="en-US" altLang="fa-IR" sz="3100" b="1" u="sng" dirty="0" smtClean="0">
                <a:latin typeface="TimesNewRoman"/>
              </a:rPr>
              <a:t>emergencies</a:t>
            </a:r>
            <a:endParaRPr lang="en-US" altLang="fa-IR" b="1" u="sng" dirty="0" smtClean="0">
              <a:solidFill>
                <a:schemeClr val="tx1"/>
              </a:solidFill>
              <a:latin typeface="TimesNewRoman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67000"/>
            <a:ext cx="8229600" cy="34591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endParaRPr lang="en-US" altLang="fa-IR" b="1" dirty="0" smtClean="0">
              <a:latin typeface="TimesNewRoman"/>
            </a:endParaRPr>
          </a:p>
          <a:p>
            <a:pPr>
              <a:lnSpc>
                <a:spcPct val="150000"/>
              </a:lnSpc>
            </a:pPr>
            <a:r>
              <a:rPr lang="en-US" altLang="fa-IR" b="1" dirty="0" smtClean="0">
                <a:latin typeface="TimesNewRoman"/>
              </a:rPr>
              <a:t>Potential complications of therapy</a:t>
            </a:r>
          </a:p>
          <a:p>
            <a:pPr lvl="1">
              <a:lnSpc>
                <a:spcPct val="150000"/>
              </a:lnSpc>
            </a:pPr>
            <a:r>
              <a:rPr lang="en-US" altLang="fa-IR" b="1" dirty="0" smtClean="0">
                <a:latin typeface="TimesNewRoman"/>
              </a:rPr>
              <a:t>Prevalence of </a:t>
            </a:r>
            <a:r>
              <a:rPr lang="en-US" altLang="fa-IR" b="1" dirty="0" smtClean="0">
                <a:solidFill>
                  <a:srgbClr val="FF0000"/>
                </a:solidFill>
                <a:latin typeface="TimesNewRoman"/>
              </a:rPr>
              <a:t>cerebrovascular</a:t>
            </a:r>
            <a:r>
              <a:rPr lang="en-US" altLang="fa-IR" b="1" dirty="0" smtClean="0">
                <a:latin typeface="TimesNewRoman"/>
              </a:rPr>
              <a:t> disease and </a:t>
            </a:r>
            <a:r>
              <a:rPr lang="en-US" altLang="fa-IR" b="1" dirty="0" smtClean="0">
                <a:solidFill>
                  <a:srgbClr val="FF0000"/>
                </a:solidFill>
                <a:latin typeface="TimesNewRoman"/>
              </a:rPr>
              <a:t>coronary</a:t>
            </a:r>
            <a:r>
              <a:rPr lang="en-US" altLang="fa-IR" b="1" dirty="0" smtClean="0">
                <a:latin typeface="TimesNewRoman"/>
              </a:rPr>
              <a:t> artery disease (Stenotic lesions</a:t>
            </a:r>
            <a:r>
              <a:rPr lang="en-US" altLang="fa-IR" b="1" dirty="0" smtClean="0">
                <a:latin typeface="TimesNewRoman"/>
              </a:rPr>
              <a:t>)</a:t>
            </a:r>
            <a:endParaRPr lang="en-US" altLang="fa-IR" b="1" dirty="0" smtClean="0">
              <a:latin typeface="TimesNewRoman"/>
            </a:endParaRPr>
          </a:p>
          <a:p>
            <a:pPr lvl="1">
              <a:lnSpc>
                <a:spcPct val="150000"/>
              </a:lnSpc>
            </a:pPr>
            <a:r>
              <a:rPr lang="en-US" altLang="fa-IR" b="1" dirty="0" smtClean="0">
                <a:latin typeface="TimesNewRoman"/>
              </a:rPr>
              <a:t>Altered cerebral </a:t>
            </a:r>
            <a:r>
              <a:rPr lang="en-US" altLang="fa-IR" b="1" dirty="0" smtClean="0">
                <a:solidFill>
                  <a:srgbClr val="FF0000"/>
                </a:solidFill>
                <a:latin typeface="TimesNewRoman"/>
              </a:rPr>
              <a:t>autoregulation</a:t>
            </a:r>
            <a:r>
              <a:rPr lang="en-US" altLang="fa-IR" b="1" dirty="0" smtClean="0">
                <a:latin typeface="TimesNewRoman"/>
              </a:rPr>
              <a:t> </a:t>
            </a:r>
          </a:p>
          <a:p>
            <a:pPr lvl="1">
              <a:lnSpc>
                <a:spcPct val="150000"/>
              </a:lnSpc>
            </a:pPr>
            <a:r>
              <a:rPr lang="en-US" altLang="fa-IR" b="1" dirty="0" smtClean="0">
                <a:latin typeface="TimesNewRoman"/>
              </a:rPr>
              <a:t>Impaired </a:t>
            </a:r>
            <a:r>
              <a:rPr lang="en-US" altLang="fa-IR" b="1" dirty="0" err="1" smtClean="0">
                <a:solidFill>
                  <a:srgbClr val="FF0000"/>
                </a:solidFill>
                <a:latin typeface="TimesNewRoman"/>
              </a:rPr>
              <a:t>baro</a:t>
            </a:r>
            <a:r>
              <a:rPr lang="en-US" altLang="fa-IR" b="1" dirty="0" smtClean="0">
                <a:solidFill>
                  <a:srgbClr val="FF0000"/>
                </a:solidFill>
                <a:latin typeface="TimesNewRoman"/>
              </a:rPr>
              <a:t>-reflexes</a:t>
            </a:r>
            <a:endParaRPr lang="en-US" altLang="fa-IR" b="1" dirty="0" smtClean="0">
              <a:solidFill>
                <a:srgbClr val="FF0000"/>
              </a:solidFill>
              <a:latin typeface="TimesNewRoman"/>
            </a:endParaRPr>
          </a:p>
          <a:p>
            <a:pPr lvl="1">
              <a:lnSpc>
                <a:spcPct val="150000"/>
              </a:lnSpc>
            </a:pPr>
            <a:r>
              <a:rPr lang="en-US" altLang="fa-IR" b="1" dirty="0" smtClean="0">
                <a:latin typeface="TimesNewRoman"/>
              </a:rPr>
              <a:t>Blood </a:t>
            </a:r>
            <a:r>
              <a:rPr lang="en-US" altLang="fa-IR" b="1" dirty="0" smtClean="0">
                <a:solidFill>
                  <a:srgbClr val="FF0000"/>
                </a:solidFill>
                <a:latin typeface="TimesNewRoman"/>
              </a:rPr>
              <a:t>viscosity</a:t>
            </a:r>
          </a:p>
          <a:p>
            <a:pPr lvl="1">
              <a:lnSpc>
                <a:spcPct val="150000"/>
              </a:lnSpc>
            </a:pPr>
            <a:r>
              <a:rPr lang="en-US" altLang="fa-IR" b="1" dirty="0" smtClean="0">
                <a:latin typeface="TimesNewRoman"/>
              </a:rPr>
              <a:t>Ability to increase </a:t>
            </a:r>
            <a:r>
              <a:rPr lang="en-US" altLang="fa-IR" b="1" dirty="0" smtClean="0">
                <a:solidFill>
                  <a:srgbClr val="FF0000"/>
                </a:solidFill>
                <a:latin typeface="TimesNewRoman"/>
              </a:rPr>
              <a:t>oxygen</a:t>
            </a:r>
            <a:r>
              <a:rPr lang="en-US" altLang="fa-IR" b="1" dirty="0" smtClean="0">
                <a:latin typeface="TimesNewRoman"/>
              </a:rPr>
              <a:t> extraction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1143000" y="1824199"/>
            <a:ext cx="6723251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fa-IR" sz="2800" b="1" dirty="0">
                <a:latin typeface="TimesNewRoman"/>
              </a:rPr>
              <a:t>Need for </a:t>
            </a:r>
            <a:r>
              <a:rPr lang="en-US" altLang="fa-IR" sz="2800" b="1" dirty="0">
                <a:solidFill>
                  <a:srgbClr val="C00000"/>
                </a:solidFill>
                <a:latin typeface="TimesNewRoman"/>
              </a:rPr>
              <a:t>rapid</a:t>
            </a:r>
            <a:r>
              <a:rPr lang="en-US" altLang="fa-IR" sz="2800" b="1" dirty="0">
                <a:latin typeface="TimesNewRoman"/>
              </a:rPr>
              <a:t> reduction of </a:t>
            </a:r>
            <a:r>
              <a:rPr lang="en-US" altLang="fa-IR" sz="2800" b="1" dirty="0" smtClean="0">
                <a:latin typeface="TimesNewRoman"/>
              </a:rPr>
              <a:t>BP  ?        </a:t>
            </a:r>
            <a:endParaRPr lang="en-US" altLang="fa-IR" sz="2800" b="1" dirty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173179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685800"/>
            <a:ext cx="6324600" cy="57943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altLang="fa-IR" sz="2800" b="1" dirty="0" smtClean="0">
                <a:latin typeface="TimesNewRoman"/>
              </a:rPr>
              <a:t>How far can BP be safely lowered?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2209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altLang="fa-IR" sz="5100" b="1" dirty="0" smtClean="0">
                <a:latin typeface="TimesNewRoman"/>
              </a:rPr>
              <a:t>Lower limit usually </a:t>
            </a:r>
            <a:r>
              <a:rPr lang="en-US" altLang="fa-IR" sz="5100" b="1" dirty="0" smtClean="0">
                <a:solidFill>
                  <a:srgbClr val="FF0000"/>
                </a:solidFill>
                <a:latin typeface="TimesNewRoman"/>
              </a:rPr>
              <a:t>25% below </a:t>
            </a:r>
            <a:r>
              <a:rPr lang="en-US" altLang="fa-IR" sz="5100" b="1" dirty="0" smtClean="0">
                <a:solidFill>
                  <a:srgbClr val="FF0000"/>
                </a:solidFill>
                <a:latin typeface="TimesNewRoman"/>
              </a:rPr>
              <a:t>MAP</a:t>
            </a:r>
          </a:p>
          <a:p>
            <a:pPr algn="ctr"/>
            <a:endParaRPr lang="en-US" altLang="fa-IR" b="1" u="sng" dirty="0" smtClean="0">
              <a:latin typeface="TimesNewRoman"/>
            </a:endParaRPr>
          </a:p>
          <a:p>
            <a:r>
              <a:rPr lang="en-US" altLang="fa-IR" sz="4000" dirty="0" smtClean="0">
                <a:latin typeface="TimesNewRoman"/>
              </a:rPr>
              <a:t>50% of chronic </a:t>
            </a:r>
            <a:r>
              <a:rPr lang="en-US" altLang="fa-IR" sz="4000" dirty="0" err="1" smtClean="0">
                <a:latin typeface="TimesNewRoman"/>
              </a:rPr>
              <a:t>hypertensives</a:t>
            </a:r>
            <a:r>
              <a:rPr lang="en-US" altLang="fa-IR" sz="4000" dirty="0" smtClean="0">
                <a:latin typeface="TimesNewRoman"/>
              </a:rPr>
              <a:t> reached lower autoregulation limit with </a:t>
            </a:r>
            <a:r>
              <a:rPr lang="en-US" altLang="fa-IR" sz="4500" b="1" dirty="0" smtClean="0">
                <a:solidFill>
                  <a:srgbClr val="C00000"/>
                </a:solidFill>
                <a:latin typeface="TimesNewRoman"/>
              </a:rPr>
              <a:t>11 to 20% </a:t>
            </a:r>
            <a:r>
              <a:rPr lang="en-US" altLang="fa-IR" sz="4000" dirty="0" smtClean="0">
                <a:latin typeface="TimesNewRoman"/>
              </a:rPr>
              <a:t>reduction in </a:t>
            </a:r>
            <a:r>
              <a:rPr lang="en-US" altLang="fa-IR" sz="4000" dirty="0" smtClean="0">
                <a:latin typeface="TimesNewRoman"/>
              </a:rPr>
              <a:t>MAP</a:t>
            </a:r>
          </a:p>
          <a:p>
            <a:endParaRPr lang="en-US" altLang="fa-IR" sz="4000" dirty="0" smtClean="0">
              <a:latin typeface="TimesNewRoman"/>
            </a:endParaRPr>
          </a:p>
          <a:p>
            <a:r>
              <a:rPr lang="en-US" altLang="fa-IR" sz="4000" dirty="0" smtClean="0">
                <a:latin typeface="TimesNewRoman"/>
              </a:rPr>
              <a:t>50% had lower limit above usual mean</a:t>
            </a:r>
          </a:p>
          <a:p>
            <a:endParaRPr lang="en-US" altLang="fa-IR" sz="4000" dirty="0" smtClean="0">
              <a:latin typeface="TimesNewRoman"/>
            </a:endParaRPr>
          </a:p>
          <a:p>
            <a:endParaRPr lang="en-US" altLang="fa-IR" sz="4000" dirty="0" smtClean="0">
              <a:latin typeface="TimesNew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8004" y="4297362"/>
            <a:ext cx="7803995" cy="12618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fa-IR" sz="2000" dirty="0">
                <a:latin typeface="TimesNewRoman"/>
              </a:rPr>
              <a:t>Most </a:t>
            </a:r>
            <a:r>
              <a:rPr lang="en-US" altLang="fa-IR" sz="2800" b="1" dirty="0">
                <a:solidFill>
                  <a:srgbClr val="00B0F0"/>
                </a:solidFill>
                <a:latin typeface="TimesNewRoman"/>
              </a:rPr>
              <a:t>ischemic</a:t>
            </a:r>
            <a:r>
              <a:rPr lang="en-US" altLang="fa-IR" sz="2000" dirty="0">
                <a:latin typeface="TimesNewRoman"/>
              </a:rPr>
              <a:t> complications develop with reductions </a:t>
            </a:r>
            <a:r>
              <a:rPr lang="en-US" altLang="fa-IR" sz="2800" dirty="0">
                <a:solidFill>
                  <a:srgbClr val="00B0F0"/>
                </a:solidFill>
                <a:latin typeface="TimesNewRoman"/>
              </a:rPr>
              <a:t>greater than 20 - 30 % (over 24 to 48 hours)</a:t>
            </a:r>
            <a:endParaRPr lang="en-US" altLang="fa-IR" sz="2000" dirty="0">
              <a:solidFill>
                <a:srgbClr val="00B0F0"/>
              </a:solidFill>
              <a:latin typeface="TimesNewRoman"/>
            </a:endParaRPr>
          </a:p>
          <a:p>
            <a:r>
              <a:rPr lang="en-US" altLang="fa-IR" sz="2000" b="1" dirty="0">
                <a:solidFill>
                  <a:srgbClr val="00B0F0"/>
                </a:solidFill>
                <a:latin typeface="TimesNewRoman"/>
              </a:rPr>
              <a:t>Blindness, paralysis, coma, death, MI</a:t>
            </a:r>
          </a:p>
        </p:txBody>
      </p:sp>
    </p:spTree>
    <p:extLst>
      <p:ext uri="{BB962C8B-B14F-4D97-AF65-F5344CB8AC3E}">
        <p14:creationId xmlns:p14="http://schemas.microsoft.com/office/powerpoint/2010/main" val="236710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altLang="fa-IR" b="1" u="sng" dirty="0" smtClean="0">
                <a:latin typeface="TimesNewRoman"/>
              </a:rPr>
              <a:t>Initial Lowering of BP : </a:t>
            </a:r>
            <a:r>
              <a:rPr lang="en-US" altLang="fa-IR" b="1" u="sng" dirty="0" smtClean="0">
                <a:latin typeface="TimesNewRoman"/>
              </a:rPr>
              <a:t/>
            </a:r>
            <a:br>
              <a:rPr lang="en-US" altLang="fa-IR" b="1" u="sng" dirty="0" smtClean="0">
                <a:latin typeface="TimesNewRoman"/>
              </a:rPr>
            </a:br>
            <a:r>
              <a:rPr lang="en-US" altLang="fa-IR" sz="3600" dirty="0" smtClean="0">
                <a:latin typeface="TimesNewRoman"/>
              </a:rPr>
              <a:t>Therapeutic </a:t>
            </a:r>
            <a:r>
              <a:rPr lang="en-US" altLang="fa-IR" sz="3600" dirty="0" smtClean="0">
                <a:latin typeface="TimesNewRoman"/>
              </a:rPr>
              <a:t>Guidelines</a:t>
            </a:r>
            <a:endParaRPr lang="en-US" altLang="fa-IR" dirty="0" smtClean="0">
              <a:latin typeface="TimesNewRoman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229600" cy="45259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altLang="fa-IR" sz="3300" b="1" i="1" u="sng" dirty="0" smtClean="0">
                <a:solidFill>
                  <a:srgbClr val="00B0F0"/>
                </a:solidFill>
                <a:latin typeface="TimesNewRoman"/>
              </a:rPr>
              <a:t>Do not lower </a:t>
            </a:r>
            <a:r>
              <a:rPr lang="en-US" altLang="fa-IR" b="1" dirty="0" smtClean="0">
                <a:latin typeface="TimesNewRoman"/>
              </a:rPr>
              <a:t>BP more than </a:t>
            </a:r>
            <a:r>
              <a:rPr lang="en-US" altLang="fa-IR" b="1" dirty="0" smtClean="0">
                <a:solidFill>
                  <a:srgbClr val="FF0000"/>
                </a:solidFill>
                <a:latin typeface="TimesNewRoman"/>
              </a:rPr>
              <a:t>20% </a:t>
            </a:r>
            <a:r>
              <a:rPr lang="en-US" altLang="fa-IR" b="1" dirty="0" smtClean="0">
                <a:latin typeface="TimesNewRoman"/>
              </a:rPr>
              <a:t>over the first </a:t>
            </a:r>
            <a:r>
              <a:rPr lang="en-US" altLang="fa-IR" b="1" dirty="0" smtClean="0">
                <a:solidFill>
                  <a:srgbClr val="FF0000"/>
                </a:solidFill>
                <a:latin typeface="TimesNewRoman"/>
              </a:rPr>
              <a:t>1 to 2 hours </a:t>
            </a:r>
            <a:r>
              <a:rPr lang="en-US" altLang="fa-IR" b="1" dirty="0" smtClean="0">
                <a:latin typeface="TimesNewRoman"/>
              </a:rPr>
              <a:t>unless necessary to protect other </a:t>
            </a:r>
            <a:r>
              <a:rPr lang="en-US" altLang="fa-IR" b="1" dirty="0" smtClean="0">
                <a:latin typeface="TimesNewRoman"/>
              </a:rPr>
              <a:t>organs</a:t>
            </a:r>
          </a:p>
          <a:p>
            <a:endParaRPr lang="en-US" altLang="fa-IR" b="1" dirty="0" smtClean="0">
              <a:latin typeface="TimesNewRoman"/>
            </a:endParaRPr>
          </a:p>
          <a:p>
            <a:r>
              <a:rPr lang="en-US" altLang="fa-IR" b="1" dirty="0" smtClean="0">
                <a:latin typeface="TimesNewRoman"/>
              </a:rPr>
              <a:t>Decreasing to </a:t>
            </a:r>
            <a:r>
              <a:rPr lang="en-US" altLang="fa-IR" b="1" dirty="0" smtClean="0">
                <a:solidFill>
                  <a:srgbClr val="00B0F0"/>
                </a:solidFill>
                <a:latin typeface="TimesNewRoman"/>
              </a:rPr>
              <a:t>DBP </a:t>
            </a:r>
            <a:r>
              <a:rPr lang="en-US" altLang="fa-IR" b="1" dirty="0" smtClean="0">
                <a:solidFill>
                  <a:srgbClr val="00B0F0"/>
                </a:solidFill>
                <a:latin typeface="TimesNewRoman"/>
              </a:rPr>
              <a:t>&lt; </a:t>
            </a:r>
            <a:r>
              <a:rPr lang="en-US" altLang="fa-IR" b="1" dirty="0" smtClean="0">
                <a:solidFill>
                  <a:srgbClr val="00B0F0"/>
                </a:solidFill>
                <a:latin typeface="TimesNewRoman"/>
              </a:rPr>
              <a:t>110 </a:t>
            </a:r>
            <a:r>
              <a:rPr lang="en-US" altLang="fa-IR" b="1" dirty="0" smtClean="0">
                <a:latin typeface="TimesNewRoman"/>
              </a:rPr>
              <a:t>or patients “normal” levels may not be </a:t>
            </a:r>
            <a:r>
              <a:rPr lang="en-US" altLang="fa-IR" b="1" dirty="0" smtClean="0">
                <a:latin typeface="TimesNewRoman"/>
              </a:rPr>
              <a:t>safe</a:t>
            </a:r>
          </a:p>
          <a:p>
            <a:endParaRPr lang="en-US" altLang="fa-IR" b="1" dirty="0" smtClean="0">
              <a:latin typeface="TimesNewRoman"/>
            </a:endParaRPr>
          </a:p>
          <a:p>
            <a:r>
              <a:rPr lang="en-US" altLang="fa-IR" sz="2600" b="1" dirty="0" smtClean="0">
                <a:latin typeface="TimesNewRoman"/>
              </a:rPr>
              <a:t>Further reductions should be very gradual ( days</a:t>
            </a:r>
            <a:r>
              <a:rPr lang="en-US" altLang="fa-IR" sz="2600" b="1" dirty="0" smtClean="0">
                <a:latin typeface="TimesNewRoman"/>
              </a:rPr>
              <a:t>)</a:t>
            </a:r>
          </a:p>
          <a:p>
            <a:endParaRPr lang="en-US" altLang="fa-IR" sz="2800" b="1" dirty="0" smtClean="0">
              <a:latin typeface="TimesNewRoman"/>
            </a:endParaRPr>
          </a:p>
          <a:p>
            <a:r>
              <a:rPr lang="en-US" altLang="fa-IR" sz="2800" b="1" dirty="0" smtClean="0">
                <a:latin typeface="TimesNewRoman"/>
              </a:rPr>
              <a:t>Follow neuro status closely</a:t>
            </a:r>
          </a:p>
          <a:p>
            <a:endParaRPr lang="en-US" altLang="fa-IR" b="1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1445643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2819400" cy="41116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382000" cy="5715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lvl="0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sz="4000" b="1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Hypertensive </a:t>
            </a:r>
            <a:r>
              <a:rPr lang="en-US" sz="4000" b="1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Urgency</a:t>
            </a:r>
            <a:r>
              <a:rPr lang="en-US" sz="4000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:  </a:t>
            </a:r>
          </a:p>
          <a:p>
            <a:pPr marL="0" lv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4000" dirty="0" smtClean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SBP </a:t>
            </a:r>
            <a:r>
              <a:rPr lang="en-US" sz="40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&gt;180 or </a:t>
            </a:r>
            <a:r>
              <a:rPr lang="en-US" sz="4000" dirty="0" smtClean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DBP </a:t>
            </a:r>
            <a:r>
              <a:rPr lang="en-US" sz="40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&gt;120 </a:t>
            </a:r>
            <a:r>
              <a:rPr lang="en-US" sz="40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in the </a:t>
            </a:r>
            <a:r>
              <a:rPr lang="en-US" sz="4000" dirty="0">
                <a:solidFill>
                  <a:srgbClr val="00B0F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absence</a:t>
            </a:r>
            <a:r>
              <a:rPr lang="en-US" sz="40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of end-organ </a:t>
            </a:r>
            <a:r>
              <a:rPr lang="en-US" sz="4000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damage</a:t>
            </a:r>
            <a:r>
              <a:rPr lang="en-US" sz="40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4000" dirty="0" smtClean="0">
              <a:solidFill>
                <a:srgbClr val="444444"/>
              </a:solidFill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lvl="0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endParaRPr lang="en-US" sz="4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sz="4000" b="1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Hypertensive</a:t>
            </a:r>
            <a:r>
              <a:rPr lang="en-US" sz="40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600" b="1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Emergencies:  </a:t>
            </a:r>
          </a:p>
          <a:p>
            <a:pPr marL="0" lvl="0" indent="0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4000" dirty="0" smtClean="0">
                <a:solidFill>
                  <a:srgbClr val="C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HTN</a:t>
            </a:r>
            <a:r>
              <a:rPr lang="en-US" sz="4000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+   </a:t>
            </a:r>
            <a:r>
              <a:rPr lang="en-US" sz="40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end-organ damage</a:t>
            </a:r>
            <a:endParaRPr lang="en-US" sz="4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6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sz="2100" b="1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Malignant Hypertension</a:t>
            </a:r>
            <a:r>
              <a:rPr lang="en-US" sz="21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1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End-organ </a:t>
            </a:r>
            <a:r>
              <a:rPr lang="en-US" sz="2100" dirty="0" smtClean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damage: </a:t>
            </a:r>
            <a:r>
              <a:rPr lang="en-US" sz="2100" dirty="0" smtClean="0">
                <a:solidFill>
                  <a:srgbClr val="C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eyes</a:t>
            </a:r>
            <a:r>
              <a:rPr lang="en-US" sz="2100" dirty="0">
                <a:solidFill>
                  <a:srgbClr val="C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, kidneys, brain </a:t>
            </a:r>
            <a:r>
              <a:rPr lang="en-US" sz="21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(hemorrhage/infarct) </a:t>
            </a:r>
            <a:endParaRPr lang="en-US" sz="28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endParaRPr lang="en-US" sz="2800" b="1" dirty="0">
              <a:solidFill>
                <a:srgbClr val="444444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US" sz="2100" b="1" dirty="0" smtClean="0">
                <a:solidFill>
                  <a:srgbClr val="444444"/>
                </a:solidFill>
                <a:latin typeface="Helvetica" panose="020B0604020202020204" pitchFamily="34" charset="0"/>
                <a:ea typeface="Calibri" panose="020F0502020204030204" pitchFamily="34" charset="0"/>
              </a:rPr>
              <a:t>Hypertensive </a:t>
            </a:r>
            <a:r>
              <a:rPr lang="en-US" sz="2100" b="1" dirty="0">
                <a:solidFill>
                  <a:srgbClr val="444444"/>
                </a:solidFill>
                <a:latin typeface="Helvetica" panose="020B0604020202020204" pitchFamily="34" charset="0"/>
                <a:ea typeface="Calibri" panose="020F0502020204030204" pitchFamily="34" charset="0"/>
              </a:rPr>
              <a:t>encephalopathy</a:t>
            </a:r>
            <a:r>
              <a:rPr lang="en-US" sz="2100" dirty="0">
                <a:solidFill>
                  <a:srgbClr val="444444"/>
                </a:solidFill>
                <a:latin typeface="Helvetica" panose="020B0604020202020204" pitchFamily="34" charset="0"/>
                <a:ea typeface="Calibri" panose="020F0502020204030204" pitchFamily="34" charset="0"/>
              </a:rPr>
              <a:t>: Cerebral </a:t>
            </a:r>
            <a:r>
              <a:rPr lang="en-US" sz="2100" dirty="0">
                <a:solidFill>
                  <a:srgbClr val="C00000"/>
                </a:solidFill>
                <a:latin typeface="Helvetica" panose="020B0604020202020204" pitchFamily="34" charset="0"/>
                <a:ea typeface="Calibri" panose="020F0502020204030204" pitchFamily="34" charset="0"/>
              </a:rPr>
              <a:t>edema</a:t>
            </a:r>
            <a:r>
              <a:rPr lang="en-US" sz="2100" dirty="0">
                <a:solidFill>
                  <a:srgbClr val="444444"/>
                </a:solidFill>
                <a:latin typeface="Helvetica" panose="020B0604020202020204" pitchFamily="34" charset="0"/>
                <a:ea typeface="Calibri" panose="020F0502020204030204" pitchFamily="34" charset="0"/>
              </a:rPr>
              <a:t> leading to neurological </a:t>
            </a:r>
            <a:r>
              <a:rPr lang="en-US" sz="2100" dirty="0">
                <a:solidFill>
                  <a:srgbClr val="C00000"/>
                </a:solidFill>
                <a:latin typeface="Helvetica" panose="020B0604020202020204" pitchFamily="34" charset="0"/>
                <a:ea typeface="Calibri" panose="020F0502020204030204" pitchFamily="34" charset="0"/>
              </a:rPr>
              <a:t>symptoms</a:t>
            </a:r>
            <a:endParaRPr lang="en-US" sz="21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94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altLang="fa-IR" sz="3600" b="1" u="sng" dirty="0" smtClean="0">
                <a:latin typeface="TimesNewRoman"/>
              </a:rPr>
              <a:t>Concept of Hypertensive Urgencies</a:t>
            </a:r>
            <a:endParaRPr lang="en-US" altLang="fa-IR" sz="3600" b="1" u="sng" dirty="0" smtClean="0">
              <a:solidFill>
                <a:schemeClr val="tx1"/>
              </a:solidFill>
              <a:latin typeface="TimesNewRoman"/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n-US" altLang="fa-IR" sz="2800" b="1" dirty="0" smtClean="0">
                <a:latin typeface="TimesNewRoman"/>
              </a:rPr>
              <a:t>Potentially dangerous BP elevation </a:t>
            </a:r>
            <a:r>
              <a:rPr lang="en-US" altLang="fa-IR" sz="2800" b="1" dirty="0" smtClean="0">
                <a:solidFill>
                  <a:srgbClr val="FF0000"/>
                </a:solidFill>
                <a:latin typeface="TimesNewRoman"/>
              </a:rPr>
              <a:t>without</a:t>
            </a:r>
            <a:r>
              <a:rPr lang="en-US" altLang="fa-IR" sz="2800" b="1" dirty="0" smtClean="0">
                <a:latin typeface="TimesNewRoman"/>
              </a:rPr>
              <a:t> acute, life-threatening end-organ </a:t>
            </a:r>
            <a:r>
              <a:rPr lang="en-US" altLang="fa-IR" sz="2800" b="1" dirty="0" smtClean="0">
                <a:latin typeface="TimesNewRoman"/>
              </a:rPr>
              <a:t>damage</a:t>
            </a:r>
          </a:p>
          <a:p>
            <a:endParaRPr lang="en-US" altLang="fa-IR" sz="2800" b="1" dirty="0" smtClean="0">
              <a:latin typeface="TimesNewRoman"/>
            </a:endParaRPr>
          </a:p>
          <a:p>
            <a:r>
              <a:rPr lang="en-US" altLang="fa-IR" sz="2800" b="1" dirty="0" smtClean="0">
                <a:latin typeface="TimesNewRoman"/>
              </a:rPr>
              <a:t>Examples (controversial!)</a:t>
            </a:r>
          </a:p>
          <a:p>
            <a:pPr lvl="1"/>
            <a:r>
              <a:rPr lang="en-US" altLang="fa-IR" b="1" dirty="0" smtClean="0">
                <a:latin typeface="TimesNewRoman"/>
              </a:rPr>
              <a:t>Retinal changes without encephalopathy or acute </a:t>
            </a:r>
            <a:r>
              <a:rPr lang="en-US" altLang="fa-IR" b="1" dirty="0" smtClean="0">
                <a:solidFill>
                  <a:srgbClr val="0070C0"/>
                </a:solidFill>
                <a:latin typeface="TimesNewRoman"/>
              </a:rPr>
              <a:t>visual</a:t>
            </a:r>
            <a:r>
              <a:rPr lang="en-US" altLang="fa-IR" b="1" dirty="0" smtClean="0">
                <a:latin typeface="TimesNewRoman"/>
              </a:rPr>
              <a:t> symptoms</a:t>
            </a:r>
          </a:p>
          <a:p>
            <a:pPr lvl="1"/>
            <a:r>
              <a:rPr lang="en-US" altLang="fa-IR" b="1" dirty="0" smtClean="0">
                <a:latin typeface="TimesNewRoman"/>
              </a:rPr>
              <a:t>High BP with nonspecific </a:t>
            </a:r>
            <a:r>
              <a:rPr lang="en-US" altLang="fa-IR" b="1" dirty="0" err="1" smtClean="0">
                <a:latin typeface="TimesNewRoman"/>
              </a:rPr>
              <a:t>Sx</a:t>
            </a:r>
            <a:r>
              <a:rPr lang="en-US" altLang="fa-IR" b="1" dirty="0" smtClean="0">
                <a:latin typeface="TimesNewRoman"/>
              </a:rPr>
              <a:t> (</a:t>
            </a:r>
            <a:r>
              <a:rPr lang="en-US" altLang="fa-IR" b="1" dirty="0" smtClean="0">
                <a:solidFill>
                  <a:srgbClr val="0070C0"/>
                </a:solidFill>
                <a:latin typeface="TimesNewRoman"/>
              </a:rPr>
              <a:t>headache, dizziness, weakness</a:t>
            </a:r>
            <a:r>
              <a:rPr lang="en-US" altLang="fa-IR" b="1" dirty="0" smtClean="0">
                <a:latin typeface="TimesNewRoman"/>
              </a:rPr>
              <a:t>)</a:t>
            </a:r>
          </a:p>
          <a:p>
            <a:pPr lvl="1"/>
            <a:r>
              <a:rPr lang="en-US" altLang="fa-IR" b="1" dirty="0" smtClean="0">
                <a:latin typeface="TimesNewRoman"/>
              </a:rPr>
              <a:t>Very high BP without symptoms</a:t>
            </a:r>
          </a:p>
        </p:txBody>
      </p:sp>
    </p:spTree>
    <p:extLst>
      <p:ext uri="{BB962C8B-B14F-4D97-AF65-F5344CB8AC3E}">
        <p14:creationId xmlns:p14="http://schemas.microsoft.com/office/powerpoint/2010/main" val="417544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772400" cy="35052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altLang="fa-IR" sz="6000" b="1" u="sng" dirty="0" smtClean="0">
                <a:latin typeface="TimesNewRoman"/>
              </a:rPr>
              <a:t>Management of Specific Hypertensive Emergencies</a:t>
            </a:r>
            <a:endParaRPr lang="en-US" altLang="fa-IR" sz="6000" dirty="0" smtClean="0">
              <a:latin typeface="TimesNewRoman"/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76800" y="7391400"/>
            <a:ext cx="9372600" cy="228600"/>
          </a:xfrm>
        </p:spPr>
        <p:txBody>
          <a:bodyPr>
            <a:normAutofit fontScale="32500" lnSpcReduction="20000"/>
          </a:bodyPr>
          <a:lstStyle/>
          <a:p>
            <a:endParaRPr lang="fa-IR" altLang="fa-IR" smtClean="0"/>
          </a:p>
        </p:txBody>
      </p:sp>
    </p:spTree>
    <p:extLst>
      <p:ext uri="{BB962C8B-B14F-4D97-AF65-F5344CB8AC3E}">
        <p14:creationId xmlns:p14="http://schemas.microsoft.com/office/powerpoint/2010/main" val="209958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34400" cy="124936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altLang="fa-IR" sz="3200" b="1" u="sng" dirty="0" smtClean="0">
                <a:latin typeface="TimesNewRoman"/>
              </a:rPr>
              <a:t>HTN  + </a:t>
            </a:r>
            <a:r>
              <a:rPr lang="en-US" altLang="fa-IR" sz="3200" b="1" u="sng" dirty="0" smtClean="0">
                <a:latin typeface="TimesNewRoman"/>
              </a:rPr>
              <a:t>Stroke Syndromes</a:t>
            </a:r>
            <a:endParaRPr lang="en-US" altLang="fa-IR" sz="3200" b="1" u="sng" dirty="0" smtClean="0">
              <a:solidFill>
                <a:schemeClr val="tx1"/>
              </a:solidFill>
              <a:latin typeface="TimesNewRoman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9530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fa-IR" sz="2800" b="1" dirty="0" smtClean="0">
                <a:latin typeface="TimesNewRoman"/>
              </a:rPr>
              <a:t>Need for BP  therapy controversial</a:t>
            </a:r>
          </a:p>
          <a:p>
            <a:pPr lvl="1">
              <a:lnSpc>
                <a:spcPct val="170000"/>
              </a:lnSpc>
            </a:pPr>
            <a:r>
              <a:rPr lang="en-US" altLang="fa-IR" sz="2400" b="1" dirty="0" smtClean="0">
                <a:solidFill>
                  <a:srgbClr val="FF0000"/>
                </a:solidFill>
                <a:latin typeface="TimesNewRoman"/>
              </a:rPr>
              <a:t>Re-bleed</a:t>
            </a:r>
            <a:r>
              <a:rPr lang="en-US" altLang="fa-IR" sz="2400" b="1" dirty="0" smtClean="0">
                <a:latin typeface="TimesNewRoman"/>
              </a:rPr>
              <a:t>, </a:t>
            </a:r>
            <a:endParaRPr lang="en-US" altLang="fa-IR" sz="2400" b="1" dirty="0" smtClean="0">
              <a:latin typeface="TimesNewRoman"/>
            </a:endParaRPr>
          </a:p>
          <a:p>
            <a:pPr lvl="1">
              <a:lnSpc>
                <a:spcPct val="170000"/>
              </a:lnSpc>
            </a:pPr>
            <a:r>
              <a:rPr lang="en-US" altLang="fa-IR" sz="2400" b="1" dirty="0" smtClean="0">
                <a:latin typeface="TimesNewRoman"/>
              </a:rPr>
              <a:t>hemorrhagic </a:t>
            </a:r>
            <a:r>
              <a:rPr lang="en-US" altLang="fa-IR" sz="2400" b="1" dirty="0" smtClean="0">
                <a:solidFill>
                  <a:srgbClr val="C00000"/>
                </a:solidFill>
                <a:latin typeface="TimesNewRoman"/>
              </a:rPr>
              <a:t>transformation</a:t>
            </a:r>
          </a:p>
          <a:p>
            <a:pPr lvl="1">
              <a:lnSpc>
                <a:spcPct val="170000"/>
              </a:lnSpc>
            </a:pPr>
            <a:r>
              <a:rPr lang="en-US" altLang="fa-IR" sz="2400" b="1" dirty="0" smtClean="0">
                <a:latin typeface="TimesNewRoman"/>
              </a:rPr>
              <a:t>increased </a:t>
            </a:r>
            <a:r>
              <a:rPr lang="en-US" altLang="fa-IR" sz="2400" b="1" dirty="0" smtClean="0">
                <a:solidFill>
                  <a:srgbClr val="FF0000"/>
                </a:solidFill>
                <a:latin typeface="TimesNewRoman"/>
              </a:rPr>
              <a:t>edema</a:t>
            </a:r>
            <a:r>
              <a:rPr lang="en-US" altLang="fa-IR" sz="2400" b="1" dirty="0" smtClean="0">
                <a:latin typeface="TimesNewRoman"/>
              </a:rPr>
              <a:t> and </a:t>
            </a:r>
            <a:r>
              <a:rPr lang="en-US" altLang="fa-IR" sz="2400" b="1" dirty="0" smtClean="0">
                <a:solidFill>
                  <a:srgbClr val="FF0000"/>
                </a:solidFill>
                <a:latin typeface="TimesNewRoman"/>
              </a:rPr>
              <a:t>ICP</a:t>
            </a:r>
          </a:p>
          <a:p>
            <a:pPr lvl="1">
              <a:lnSpc>
                <a:spcPct val="170000"/>
              </a:lnSpc>
            </a:pPr>
            <a:endParaRPr lang="en-US" altLang="fa-IR" sz="2400" b="1" dirty="0" smtClean="0">
              <a:solidFill>
                <a:srgbClr val="FF0000"/>
              </a:solidFill>
              <a:latin typeface="TimesNewRoman"/>
            </a:endParaRPr>
          </a:p>
          <a:p>
            <a:pPr>
              <a:lnSpc>
                <a:spcPct val="170000"/>
              </a:lnSpc>
            </a:pPr>
            <a:r>
              <a:rPr lang="en-US" altLang="fa-IR" sz="2800" b="1" dirty="0" smtClean="0">
                <a:latin typeface="TimesNewRoman"/>
              </a:rPr>
              <a:t>Hypertension often </a:t>
            </a:r>
            <a:r>
              <a:rPr lang="en-US" altLang="fa-IR" sz="2800" b="1" dirty="0" smtClean="0">
                <a:solidFill>
                  <a:srgbClr val="00B0F0"/>
                </a:solidFill>
                <a:latin typeface="TimesNewRoman"/>
              </a:rPr>
              <a:t>transient</a:t>
            </a:r>
            <a:r>
              <a:rPr lang="en-US" altLang="fa-IR" sz="2800" b="1" dirty="0" smtClean="0">
                <a:latin typeface="TimesNewRoman"/>
              </a:rPr>
              <a:t>, physiologic response which resolves spontaneously</a:t>
            </a:r>
          </a:p>
          <a:p>
            <a:pPr>
              <a:lnSpc>
                <a:spcPct val="170000"/>
              </a:lnSpc>
            </a:pPr>
            <a:r>
              <a:rPr lang="en-US" altLang="fa-IR" sz="2800" b="1" dirty="0" smtClean="0">
                <a:latin typeface="TimesNewRoman"/>
              </a:rPr>
              <a:t>BP reduction may cause </a:t>
            </a:r>
            <a:r>
              <a:rPr lang="en-US" altLang="fa-IR" sz="2800" b="1" dirty="0" smtClean="0">
                <a:solidFill>
                  <a:srgbClr val="00B0F0"/>
                </a:solidFill>
                <a:latin typeface="TimesNewRoman"/>
              </a:rPr>
              <a:t>ischemic</a:t>
            </a:r>
            <a:r>
              <a:rPr lang="en-US" altLang="fa-IR" sz="2800" b="1" dirty="0" smtClean="0">
                <a:latin typeface="TimesNewRoman"/>
              </a:rPr>
              <a:t> neurologic deterioration</a:t>
            </a:r>
          </a:p>
          <a:p>
            <a:pPr lvl="1"/>
            <a:r>
              <a:rPr lang="en-US" altLang="fa-IR" sz="2400" b="1" dirty="0" smtClean="0">
                <a:latin typeface="TimesNewRoman"/>
              </a:rPr>
              <a:t>Ischemic penumbra</a:t>
            </a:r>
          </a:p>
          <a:p>
            <a:pPr lvl="1"/>
            <a:r>
              <a:rPr lang="en-US" altLang="fa-IR" sz="2400" b="1" dirty="0" smtClean="0">
                <a:latin typeface="TimesNewRoman"/>
              </a:rPr>
              <a:t>Cerebral autoregulation (right shift</a:t>
            </a:r>
            <a:r>
              <a:rPr lang="en-US" altLang="fa-IR" sz="2400" b="1" dirty="0" smtClean="0">
                <a:latin typeface="TimesNewRoman"/>
              </a:rPr>
              <a:t>)</a:t>
            </a:r>
            <a:endParaRPr lang="en-US" altLang="fa-IR" b="1" dirty="0" smtClean="0">
              <a:latin typeface="TimesNewRoman"/>
            </a:endParaRPr>
          </a:p>
          <a:p>
            <a:endParaRPr lang="en-US" altLang="fa-IR" sz="2800" b="1" dirty="0" smtClean="0">
              <a:latin typeface="TimesNewRoman"/>
            </a:endParaRPr>
          </a:p>
          <a:p>
            <a:endParaRPr lang="en-US" altLang="fa-IR" sz="2800" b="1" dirty="0">
              <a:latin typeface="TimesNewRoman"/>
            </a:endParaRPr>
          </a:p>
          <a:p>
            <a:pPr marL="0" indent="0" algn="ctr">
              <a:buNone/>
            </a:pPr>
            <a:r>
              <a:rPr lang="en-US" altLang="fa-IR" sz="3000" b="1" dirty="0" smtClean="0">
                <a:latin typeface="TimesNewRoman"/>
              </a:rPr>
              <a:t>Cautious </a:t>
            </a:r>
            <a:r>
              <a:rPr lang="en-US" altLang="fa-IR" sz="3000" b="1" dirty="0" smtClean="0">
                <a:latin typeface="TimesNewRoman"/>
              </a:rPr>
              <a:t>reduction of very high BP</a:t>
            </a:r>
            <a:r>
              <a:rPr lang="en-US" altLang="fa-IR" sz="3500" dirty="0" smtClean="0">
                <a:latin typeface="TimesNew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272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altLang="fa-IR" sz="3600" b="1" u="sng" dirty="0" smtClean="0">
                <a:latin typeface="TimesNewRoman"/>
              </a:rPr>
              <a:t>Hypertensive Encephalopathy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fa-IR" sz="2800" b="1" dirty="0" smtClean="0">
                <a:latin typeface="TimesNewRoman"/>
              </a:rPr>
              <a:t>Abrupt, sustained increased BP exceeds limits of cerebral autoregulation</a:t>
            </a:r>
          </a:p>
          <a:p>
            <a:pPr lvl="1"/>
            <a:r>
              <a:rPr lang="en-US" altLang="fa-IR" b="1" dirty="0" smtClean="0">
                <a:solidFill>
                  <a:srgbClr val="FF0000"/>
                </a:solidFill>
                <a:latin typeface="TimesNewRoman"/>
              </a:rPr>
              <a:t>MAP 150 -</a:t>
            </a:r>
            <a:r>
              <a:rPr lang="en-US" altLang="fa-IR" b="1" dirty="0" smtClean="0">
                <a:solidFill>
                  <a:srgbClr val="FF0000"/>
                </a:solidFill>
                <a:latin typeface="TimesNewRoman"/>
              </a:rPr>
              <a:t>200</a:t>
            </a:r>
          </a:p>
          <a:p>
            <a:pPr lvl="1"/>
            <a:endParaRPr lang="en-US" altLang="fa-IR" b="1" dirty="0" smtClean="0">
              <a:solidFill>
                <a:srgbClr val="FF0000"/>
              </a:solidFill>
              <a:latin typeface="TimesNewRoman"/>
            </a:endParaRPr>
          </a:p>
          <a:p>
            <a:r>
              <a:rPr lang="en-US" altLang="fa-IR" sz="2800" b="1" dirty="0" smtClean="0">
                <a:latin typeface="TimesNewRoman"/>
              </a:rPr>
              <a:t>Variable vasospasm, edema, </a:t>
            </a:r>
            <a:r>
              <a:rPr lang="en-US" altLang="fa-IR" sz="2800" b="1" dirty="0" smtClean="0">
                <a:latin typeface="TimesNewRoman"/>
              </a:rPr>
              <a:t>hemorrhages</a:t>
            </a:r>
          </a:p>
          <a:p>
            <a:endParaRPr lang="en-US" altLang="fa-IR" sz="2800" b="1" dirty="0" smtClean="0">
              <a:latin typeface="TimesNewRoman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fa-IR" sz="2800" b="1" dirty="0" smtClean="0">
                <a:latin typeface="TimesNewRoman"/>
              </a:rPr>
              <a:t>Headaches, nausea, vomiting, confusion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fa-IR" sz="2800" b="1" dirty="0" smtClean="0">
                <a:latin typeface="TimesNewRoman"/>
              </a:rPr>
              <a:t>Patchy focal neuro deficits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fa-IR" sz="2800" b="1" dirty="0" smtClean="0">
                <a:latin typeface="TimesNewRoman"/>
              </a:rPr>
              <a:t>Papilledema, </a:t>
            </a:r>
            <a:r>
              <a:rPr lang="en-US" altLang="fa-IR" sz="2800" b="1" dirty="0" smtClean="0">
                <a:latin typeface="TimesNewRoman"/>
              </a:rPr>
              <a:t>retinopathy</a:t>
            </a:r>
            <a:endParaRPr lang="en-US" altLang="fa-IR" sz="2800" b="1" dirty="0">
              <a:latin typeface="TimesNewRoman"/>
            </a:endParaRPr>
          </a:p>
          <a:p>
            <a:endParaRPr lang="en-US" altLang="fa-IR" sz="2800" b="1" dirty="0" smtClean="0">
              <a:latin typeface="TimesNewRoman"/>
            </a:endParaRPr>
          </a:p>
          <a:p>
            <a:r>
              <a:rPr lang="en-US" altLang="fa-IR" sz="2800" b="1" dirty="0" smtClean="0">
                <a:latin typeface="TimesNewRoman"/>
              </a:rPr>
              <a:t>Signs + symptoms resolve with reduction of BP</a:t>
            </a:r>
            <a:br>
              <a:rPr lang="en-US" altLang="fa-IR" sz="2800" b="1" dirty="0" smtClean="0">
                <a:latin typeface="TimesNewRoman"/>
              </a:rPr>
            </a:br>
            <a:endParaRPr lang="en-US" altLang="fa-IR" b="1" dirty="0" smtClean="0">
              <a:latin typeface="TimesNewRoman"/>
            </a:endParaRPr>
          </a:p>
          <a:p>
            <a:endParaRPr lang="en-US" altLang="fa-IR" b="1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53956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fa-IR" b="1" u="sng" smtClean="0">
                <a:latin typeface="TimesNewRoman"/>
              </a:rPr>
              <a:t>Hypertensive Encephalopathy:</a:t>
            </a:r>
            <a:r>
              <a:rPr lang="en-US" altLang="fa-IR" smtClean="0">
                <a:solidFill>
                  <a:schemeClr val="tx1"/>
                </a:solidFill>
                <a:latin typeface="TimesNewRoman"/>
              </a:rPr>
              <a:t> </a:t>
            </a:r>
            <a:r>
              <a:rPr lang="en-US" altLang="fa-IR" b="1" u="sng" smtClean="0">
                <a:solidFill>
                  <a:schemeClr val="tx1"/>
                </a:solidFill>
                <a:latin typeface="TimesNewRoman"/>
              </a:rPr>
              <a:t>Differential Dx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lnSpc>
                <a:spcPct val="210000"/>
              </a:lnSpc>
            </a:pPr>
            <a:r>
              <a:rPr lang="en-US" altLang="fa-IR" b="1" dirty="0" smtClean="0">
                <a:solidFill>
                  <a:srgbClr val="C00000"/>
                </a:solidFill>
                <a:latin typeface="TimesNewRoman"/>
              </a:rPr>
              <a:t>Stroke</a:t>
            </a:r>
            <a:r>
              <a:rPr lang="en-US" altLang="fa-IR" b="1" dirty="0" smtClean="0">
                <a:latin typeface="TimesNewRoman"/>
              </a:rPr>
              <a:t> (Ischemic)</a:t>
            </a:r>
          </a:p>
          <a:p>
            <a:pPr>
              <a:lnSpc>
                <a:spcPct val="210000"/>
              </a:lnSpc>
            </a:pPr>
            <a:r>
              <a:rPr lang="en-US" altLang="fa-IR" b="1" dirty="0" smtClean="0">
                <a:latin typeface="TimesNewRoman"/>
              </a:rPr>
              <a:t>Intracranial (intracerebral or subarachnoid) </a:t>
            </a:r>
            <a:r>
              <a:rPr lang="en-US" altLang="fa-IR" b="1" dirty="0" smtClean="0">
                <a:solidFill>
                  <a:srgbClr val="C00000"/>
                </a:solidFill>
                <a:latin typeface="TimesNewRoman"/>
              </a:rPr>
              <a:t>hemorrhage</a:t>
            </a:r>
          </a:p>
          <a:p>
            <a:pPr>
              <a:lnSpc>
                <a:spcPct val="210000"/>
              </a:lnSpc>
            </a:pPr>
            <a:r>
              <a:rPr lang="en-US" altLang="fa-IR" b="1" dirty="0" smtClean="0">
                <a:latin typeface="TimesNewRoman"/>
              </a:rPr>
              <a:t>Intracranial </a:t>
            </a:r>
            <a:r>
              <a:rPr lang="en-US" altLang="fa-IR" b="1" dirty="0" smtClean="0">
                <a:solidFill>
                  <a:srgbClr val="C00000"/>
                </a:solidFill>
                <a:latin typeface="TimesNewRoman"/>
              </a:rPr>
              <a:t>mass</a:t>
            </a:r>
          </a:p>
          <a:p>
            <a:pPr>
              <a:lnSpc>
                <a:spcPct val="210000"/>
              </a:lnSpc>
            </a:pPr>
            <a:r>
              <a:rPr lang="en-US" altLang="fa-IR" b="1" dirty="0" smtClean="0">
                <a:latin typeface="TimesNewRoman"/>
              </a:rPr>
              <a:t>Encephalopathy due to </a:t>
            </a:r>
            <a:r>
              <a:rPr lang="en-US" altLang="fa-IR" b="1" dirty="0" smtClean="0">
                <a:solidFill>
                  <a:srgbClr val="C00000"/>
                </a:solidFill>
                <a:latin typeface="TimesNewRoman"/>
              </a:rPr>
              <a:t>drug</a:t>
            </a:r>
            <a:r>
              <a:rPr lang="en-US" altLang="fa-IR" b="1" dirty="0" smtClean="0">
                <a:latin typeface="TimesNewRoman"/>
              </a:rPr>
              <a:t> ingestion, CNS </a:t>
            </a:r>
            <a:r>
              <a:rPr lang="en-US" altLang="fa-IR" b="1" dirty="0" smtClean="0">
                <a:solidFill>
                  <a:srgbClr val="C00000"/>
                </a:solidFill>
                <a:latin typeface="TimesNewRoman"/>
              </a:rPr>
              <a:t>infection</a:t>
            </a:r>
            <a:r>
              <a:rPr lang="en-US" altLang="fa-IR" b="1" dirty="0" smtClean="0">
                <a:latin typeface="TimesNewRoman"/>
              </a:rPr>
              <a:t>, </a:t>
            </a:r>
            <a:r>
              <a:rPr lang="en-US" altLang="fa-IR" b="1" dirty="0" smtClean="0">
                <a:solidFill>
                  <a:srgbClr val="C00000"/>
                </a:solidFill>
                <a:latin typeface="TimesNewRoman"/>
              </a:rPr>
              <a:t>uremia</a:t>
            </a:r>
            <a:endParaRPr lang="en-US" altLang="fa-IR" b="1" dirty="0" smtClean="0">
              <a:solidFill>
                <a:srgbClr val="C00000"/>
              </a:solidFill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295719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90600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acute ischemic stroke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dirty="0"/>
              <a:t>Controversy </a:t>
            </a:r>
            <a:r>
              <a:rPr lang="en-US" dirty="0" smtClean="0"/>
              <a:t>about </a:t>
            </a:r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dirty="0" smtClean="0"/>
              <a:t> </a:t>
            </a:r>
            <a:r>
              <a:rPr lang="en-US" dirty="0"/>
              <a:t>if, and </a:t>
            </a:r>
            <a:r>
              <a:rPr lang="en-US" dirty="0" smtClean="0"/>
              <a:t>when</a:t>
            </a:r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dirty="0" smtClean="0"/>
              <a:t> </a:t>
            </a:r>
            <a:r>
              <a:rPr lang="en-US" dirty="0"/>
              <a:t>BP lowering </a:t>
            </a:r>
            <a:endParaRPr lang="en-US" dirty="0" smtClean="0"/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If </a:t>
            </a:r>
            <a:r>
              <a:rPr lang="en-US" dirty="0"/>
              <a:t>the patient is a candidate for acute thrombolytic therapy </a:t>
            </a:r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dirty="0" smtClean="0"/>
              <a:t>BP </a:t>
            </a:r>
            <a:r>
              <a:rPr lang="en-US" dirty="0"/>
              <a:t>is </a:t>
            </a:r>
            <a:r>
              <a:rPr lang="en-US" sz="3400" b="1" dirty="0" smtClean="0">
                <a:solidFill>
                  <a:srgbClr val="C00000"/>
                </a:solidFill>
              </a:rPr>
              <a:t>&gt; 180/110 </a:t>
            </a:r>
            <a:r>
              <a:rPr lang="en-US" sz="3400" b="1" dirty="0">
                <a:solidFill>
                  <a:srgbClr val="C00000"/>
                </a:solidFill>
              </a:rPr>
              <a:t>mm </a:t>
            </a:r>
            <a:r>
              <a:rPr lang="en-US" dirty="0"/>
              <a:t>Hg, acute BP lowering is recommended.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Most </a:t>
            </a:r>
            <a:r>
              <a:rPr lang="en-US" dirty="0"/>
              <a:t>US authorities </a:t>
            </a:r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dirty="0" smtClean="0"/>
              <a:t>if </a:t>
            </a:r>
            <a:r>
              <a:rPr lang="en-US" dirty="0"/>
              <a:t>the BP is “</a:t>
            </a:r>
            <a:r>
              <a:rPr lang="en-US" dirty="0">
                <a:solidFill>
                  <a:srgbClr val="C00000"/>
                </a:solidFill>
              </a:rPr>
              <a:t>very high” (e.g., ≥180/110 </a:t>
            </a:r>
            <a:r>
              <a:rPr lang="en-US" dirty="0"/>
              <a:t>mm Hg) with a short-acting, rapidly </a:t>
            </a:r>
            <a:r>
              <a:rPr lang="en-US" dirty="0" err="1"/>
              <a:t>titratable</a:t>
            </a:r>
            <a:r>
              <a:rPr lang="en-US" dirty="0"/>
              <a:t> drug.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However</a:t>
            </a:r>
            <a:r>
              <a:rPr lang="en-US" dirty="0"/>
              <a:t>, two large, randomized trials done outside the United States have suggested that BP lowering in this setting is safe but does not produce significant outcome benefits in either </a:t>
            </a:r>
            <a:r>
              <a:rPr lang="en-US" dirty="0" smtClean="0"/>
              <a:t>ischemic </a:t>
            </a:r>
            <a:r>
              <a:rPr lang="en-US" dirty="0"/>
              <a:t>or hemorrhagic stroke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 </a:t>
            </a:r>
            <a:r>
              <a:rPr lang="en-US" dirty="0"/>
              <a:t>gradual lowering of BP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typically </a:t>
            </a:r>
            <a:r>
              <a:rPr lang="en-US" dirty="0">
                <a:solidFill>
                  <a:srgbClr val="C00000"/>
                </a:solidFill>
              </a:rPr>
              <a:t>10% to 15% during the first hour 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a </a:t>
            </a:r>
            <a:r>
              <a:rPr lang="en-US" dirty="0"/>
              <a:t>further </a:t>
            </a:r>
            <a:r>
              <a:rPr lang="en-US" dirty="0">
                <a:solidFill>
                  <a:srgbClr val="C00000"/>
                </a:solidFill>
              </a:rPr>
              <a:t>10% to 20% during the next hour</a:t>
            </a:r>
            <a:r>
              <a:rPr lang="en-US" dirty="0"/>
              <a:t>, 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for </a:t>
            </a:r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total of </a:t>
            </a:r>
            <a:r>
              <a:rPr lang="en-US" dirty="0" smtClean="0">
                <a:solidFill>
                  <a:srgbClr val="C00000"/>
                </a:solidFill>
              </a:rPr>
              <a:t>approximately </a:t>
            </a:r>
            <a:r>
              <a:rPr lang="en-US" dirty="0">
                <a:solidFill>
                  <a:srgbClr val="C00000"/>
                </a:solidFill>
              </a:rPr>
              <a:t>25%).</a:t>
            </a:r>
            <a:endParaRPr lang="fa-IR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09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altLang="fa-IR" sz="3600" b="1" u="sng" dirty="0" smtClean="0">
                <a:latin typeface="TimesNewRoman"/>
              </a:rPr>
              <a:t>Thromboembolic (Ischemic) CVA’s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NSA </a:t>
            </a:r>
            <a:r>
              <a:rPr lang="en-US" sz="2000" b="1" dirty="0" smtClean="0"/>
              <a:t>(National Stroke association)</a:t>
            </a:r>
            <a:r>
              <a:rPr lang="en-US" altLang="fa-IR" sz="2000" b="1" dirty="0" smtClean="0">
                <a:latin typeface="TimesNewRoman"/>
              </a:rPr>
              <a:t> </a:t>
            </a:r>
            <a:r>
              <a:rPr lang="en-US" altLang="fa-IR" sz="2800" b="1" dirty="0" smtClean="0">
                <a:latin typeface="TimesNewRoman"/>
              </a:rPr>
              <a:t>recommendations</a:t>
            </a:r>
          </a:p>
          <a:p>
            <a:pPr lvl="1"/>
            <a:r>
              <a:rPr lang="en-US" altLang="fa-IR" b="1" dirty="0" smtClean="0">
                <a:latin typeface="TimesNewRoman"/>
              </a:rPr>
              <a:t>SBP &gt; 220, DBP &gt; 120</a:t>
            </a:r>
          </a:p>
          <a:p>
            <a:r>
              <a:rPr lang="en-US" altLang="fa-IR" b="1" dirty="0" smtClean="0">
                <a:latin typeface="TimesNewRoman"/>
              </a:rPr>
              <a:t>NINDS recommendations</a:t>
            </a:r>
          </a:p>
          <a:p>
            <a:pPr lvl="1"/>
            <a:r>
              <a:rPr lang="en-US" altLang="fa-IR" b="1" dirty="0" smtClean="0">
                <a:latin typeface="TimesNewRoman"/>
              </a:rPr>
              <a:t>DBP &gt; 140 </a:t>
            </a:r>
            <a:endParaRPr lang="en-US" altLang="fa-IR" b="1" dirty="0">
              <a:latin typeface="TimesNewRoman"/>
            </a:endParaRPr>
          </a:p>
          <a:p>
            <a:pPr lvl="1"/>
            <a:r>
              <a:rPr lang="en-US" altLang="fa-IR" b="1" dirty="0" smtClean="0">
                <a:latin typeface="TimesNewRoman"/>
              </a:rPr>
              <a:t>SBP </a:t>
            </a:r>
            <a:r>
              <a:rPr lang="en-US" altLang="fa-IR" b="1" dirty="0" smtClean="0">
                <a:latin typeface="TimesNewRoman"/>
              </a:rPr>
              <a:t>&gt;220, DBP &gt; 120, MAP &gt; </a:t>
            </a:r>
            <a:r>
              <a:rPr lang="en-US" altLang="fa-IR" b="1" dirty="0" smtClean="0">
                <a:latin typeface="TimesNewRoman"/>
              </a:rPr>
              <a:t>130</a:t>
            </a:r>
          </a:p>
          <a:p>
            <a:pPr marL="457200" lvl="1" indent="0">
              <a:buNone/>
            </a:pPr>
            <a:r>
              <a:rPr lang="en-US" altLang="fa-IR" b="1" dirty="0" smtClean="0">
                <a:latin typeface="TimesNewRoman"/>
              </a:rPr>
              <a:t> </a:t>
            </a:r>
            <a:endParaRPr lang="en-US" altLang="fa-IR" b="1" dirty="0" smtClean="0">
              <a:latin typeface="TimesNewRoman"/>
            </a:endParaRPr>
          </a:p>
          <a:p>
            <a:pPr lvl="1"/>
            <a:r>
              <a:rPr lang="en-US" altLang="fa-IR" b="1" dirty="0" smtClean="0">
                <a:latin typeface="TimesNewRoman"/>
              </a:rPr>
              <a:t>Labetalol, </a:t>
            </a:r>
            <a:r>
              <a:rPr lang="en-US" altLang="fa-IR" b="1" dirty="0" err="1" smtClean="0">
                <a:latin typeface="TimesNewRoman"/>
              </a:rPr>
              <a:t>Enalapril</a:t>
            </a:r>
            <a:r>
              <a:rPr lang="en-US" altLang="fa-IR" b="1" dirty="0" smtClean="0">
                <a:latin typeface="TimesNewRoman"/>
              </a:rPr>
              <a:t>, </a:t>
            </a:r>
            <a:r>
              <a:rPr lang="en-US" altLang="fa-IR" b="1" dirty="0" err="1" smtClean="0">
                <a:latin typeface="TimesNewRoman"/>
              </a:rPr>
              <a:t>esmolol</a:t>
            </a:r>
            <a:r>
              <a:rPr lang="en-US" altLang="fa-IR" b="1" dirty="0" smtClean="0">
                <a:latin typeface="TimesNewRoman"/>
              </a:rPr>
              <a:t>, </a:t>
            </a:r>
            <a:r>
              <a:rPr lang="en-US" altLang="fa-IR" b="1" dirty="0" err="1" smtClean="0">
                <a:latin typeface="TimesNewRoman"/>
              </a:rPr>
              <a:t>Nitropaste</a:t>
            </a:r>
            <a:endParaRPr lang="en-US" altLang="fa-IR" b="1" dirty="0" smtClean="0">
              <a:latin typeface="TimesNewRoman"/>
            </a:endParaRPr>
          </a:p>
          <a:p>
            <a:pPr lvl="1"/>
            <a:endParaRPr lang="en-US" altLang="fa-IR" b="1" dirty="0" smtClean="0">
              <a:latin typeface="TimesNewRoman"/>
            </a:endParaRPr>
          </a:p>
          <a:p>
            <a:r>
              <a:rPr lang="en-US" altLang="fa-IR" b="1" dirty="0" smtClean="0">
                <a:latin typeface="TimesNewRoman"/>
              </a:rPr>
              <a:t>Ischemic penumbra</a:t>
            </a:r>
          </a:p>
          <a:p>
            <a:r>
              <a:rPr lang="en-US" altLang="fa-IR" b="1" dirty="0" smtClean="0">
                <a:latin typeface="TimesNewRoman"/>
              </a:rPr>
              <a:t>Thrombolytic therapy</a:t>
            </a:r>
          </a:p>
          <a:p>
            <a:pPr lvl="1"/>
            <a:endParaRPr lang="en-US" altLang="fa-IR" b="1" dirty="0" smtClean="0">
              <a:latin typeface="TimesNewRoman"/>
            </a:endParaRPr>
          </a:p>
          <a:p>
            <a:endParaRPr lang="en-US" altLang="fa-IR" b="1" u="sng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395173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fa-IR" b="1" u="sng" dirty="0" smtClean="0">
                <a:latin typeface="TimesNewRoman"/>
              </a:rPr>
              <a:t>Subarachnoid Hemorrhages</a:t>
            </a:r>
            <a:endParaRPr lang="en-US" altLang="fa-IR" dirty="0" smtClean="0">
              <a:latin typeface="TimesNewRoman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886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en-US" altLang="fa-IR" sz="2800" b="1" dirty="0" smtClean="0">
                <a:solidFill>
                  <a:srgbClr val="00B0F0"/>
                </a:solidFill>
                <a:latin typeface="TimesNewRoman"/>
              </a:rPr>
              <a:t>20% </a:t>
            </a:r>
            <a:r>
              <a:rPr lang="en-US" altLang="fa-IR" sz="2800" b="1" dirty="0" smtClean="0">
                <a:solidFill>
                  <a:srgbClr val="00B0F0"/>
                </a:solidFill>
                <a:latin typeface="TimesNewRoman"/>
              </a:rPr>
              <a:t>re-bleed </a:t>
            </a:r>
            <a:r>
              <a:rPr lang="en-US" altLang="fa-IR" sz="2800" b="1" dirty="0" smtClean="0">
                <a:latin typeface="TimesNewRoman"/>
              </a:rPr>
              <a:t>within 2 weeks ( 24 </a:t>
            </a:r>
            <a:r>
              <a:rPr lang="en-US" altLang="fa-IR" sz="2800" b="1" dirty="0" err="1" smtClean="0">
                <a:latin typeface="TimesNewRoman"/>
              </a:rPr>
              <a:t>hrs</a:t>
            </a:r>
            <a:r>
              <a:rPr lang="en-US" altLang="fa-IR" sz="2800" b="1" dirty="0" smtClean="0">
                <a:latin typeface="TimesNewRoman"/>
              </a:rPr>
              <a:t>)</a:t>
            </a:r>
          </a:p>
          <a:p>
            <a:r>
              <a:rPr lang="en-US" altLang="fa-IR" sz="2800" b="1" dirty="0" smtClean="0">
                <a:latin typeface="TimesNewRoman"/>
              </a:rPr>
              <a:t>Increased risk if </a:t>
            </a:r>
            <a:r>
              <a:rPr lang="en-US" altLang="fa-IR" sz="2800" b="1" dirty="0" smtClean="0">
                <a:solidFill>
                  <a:srgbClr val="FF0000"/>
                </a:solidFill>
                <a:latin typeface="TimesNewRoman"/>
              </a:rPr>
              <a:t>SBP &gt;160 </a:t>
            </a:r>
            <a:r>
              <a:rPr lang="en-US" altLang="fa-IR" sz="2800" b="1" dirty="0" smtClean="0">
                <a:latin typeface="TimesNewRoman"/>
              </a:rPr>
              <a:t>or </a:t>
            </a:r>
            <a:r>
              <a:rPr lang="en-US" altLang="fa-IR" sz="2800" b="1" dirty="0" smtClean="0">
                <a:solidFill>
                  <a:srgbClr val="FF0000"/>
                </a:solidFill>
                <a:latin typeface="TimesNewRoman"/>
              </a:rPr>
              <a:t>MAP &gt; </a:t>
            </a:r>
            <a:r>
              <a:rPr lang="en-US" altLang="fa-IR" sz="2800" b="1" dirty="0" smtClean="0">
                <a:solidFill>
                  <a:srgbClr val="FF0000"/>
                </a:solidFill>
                <a:latin typeface="TimesNewRoman"/>
              </a:rPr>
              <a:t>110</a:t>
            </a:r>
          </a:p>
          <a:p>
            <a:endParaRPr lang="en-US" altLang="fa-IR" sz="2800" b="1" dirty="0" smtClean="0">
              <a:solidFill>
                <a:srgbClr val="FF0000"/>
              </a:solidFill>
              <a:latin typeface="TimesNewRoman"/>
            </a:endParaRPr>
          </a:p>
          <a:p>
            <a:r>
              <a:rPr lang="en-US" altLang="fa-IR" sz="2800" dirty="0" smtClean="0">
                <a:solidFill>
                  <a:srgbClr val="FF0000"/>
                </a:solidFill>
                <a:latin typeface="TimesNewRoman"/>
              </a:rPr>
              <a:t>No </a:t>
            </a:r>
            <a:r>
              <a:rPr lang="en-US" altLang="fa-IR" sz="2800" dirty="0" smtClean="0">
                <a:latin typeface="TimesNewRoman"/>
              </a:rPr>
              <a:t>study has shown that treatment of BP reduces risk of </a:t>
            </a:r>
            <a:r>
              <a:rPr lang="en-US" altLang="fa-IR" sz="2800" dirty="0" err="1" smtClean="0">
                <a:latin typeface="TimesNewRoman"/>
              </a:rPr>
              <a:t>rebleeding</a:t>
            </a:r>
            <a:endParaRPr lang="en-US" altLang="fa-IR" sz="2800" dirty="0" smtClean="0">
              <a:latin typeface="TimesNewRoman"/>
            </a:endParaRPr>
          </a:p>
          <a:p>
            <a:endParaRPr lang="en-US" altLang="fa-IR" sz="2800" dirty="0" smtClean="0">
              <a:latin typeface="TimesNewRoman"/>
            </a:endParaRPr>
          </a:p>
          <a:p>
            <a:r>
              <a:rPr lang="en-US" altLang="fa-IR" sz="2800" dirty="0" smtClean="0">
                <a:latin typeface="TimesNewRoman"/>
              </a:rPr>
              <a:t>Acute right shift of curve (ICH</a:t>
            </a:r>
            <a:r>
              <a:rPr lang="en-US" altLang="fa-IR" sz="2800" dirty="0" smtClean="0">
                <a:latin typeface="TimesNewRoman"/>
              </a:rPr>
              <a:t>, hydrocephalus)</a:t>
            </a:r>
          </a:p>
          <a:p>
            <a:endParaRPr lang="en-US" altLang="fa-IR" sz="2800" dirty="0" smtClean="0">
              <a:latin typeface="TimesNewRoman"/>
            </a:endParaRPr>
          </a:p>
          <a:p>
            <a:r>
              <a:rPr lang="en-US" altLang="fa-IR" sz="2800" dirty="0" err="1" smtClean="0">
                <a:latin typeface="TimesNewRoman"/>
              </a:rPr>
              <a:t>Nimodipine</a:t>
            </a:r>
            <a:r>
              <a:rPr lang="en-US" altLang="fa-IR" sz="2800" dirty="0" smtClean="0">
                <a:latin typeface="TimesNewRoman"/>
              </a:rPr>
              <a:t> for </a:t>
            </a:r>
            <a:r>
              <a:rPr lang="en-US" altLang="fa-IR" sz="2800" dirty="0" err="1" smtClean="0">
                <a:latin typeface="TimesNewRoman"/>
              </a:rPr>
              <a:t>cerebro</a:t>
            </a:r>
            <a:r>
              <a:rPr lang="en-US" altLang="fa-IR" sz="2800" dirty="0" smtClean="0">
                <a:latin typeface="TimesNewRoman"/>
              </a:rPr>
              <a:t>-protection (vasospasm</a:t>
            </a:r>
            <a:r>
              <a:rPr lang="en-US" altLang="fa-IR" sz="2800" dirty="0" smtClean="0">
                <a:latin typeface="TimesNewRoman"/>
              </a:rPr>
              <a:t>)</a:t>
            </a:r>
          </a:p>
          <a:p>
            <a:endParaRPr lang="en-US" altLang="fa-IR" sz="2800" dirty="0" smtClean="0">
              <a:latin typeface="TimesNewRoman"/>
            </a:endParaRPr>
          </a:p>
          <a:p>
            <a:r>
              <a:rPr lang="en-US" altLang="fa-IR" sz="2800" dirty="0" smtClean="0">
                <a:latin typeface="TimesNewRoman"/>
              </a:rPr>
              <a:t>Cautious decrease in BP by </a:t>
            </a:r>
            <a:r>
              <a:rPr lang="en-US" altLang="fa-IR" sz="2800" dirty="0" smtClean="0">
                <a:solidFill>
                  <a:srgbClr val="FF0000"/>
                </a:solidFill>
                <a:latin typeface="TimesNewRoman"/>
              </a:rPr>
              <a:t>20% initially</a:t>
            </a:r>
            <a:r>
              <a:rPr lang="en-US" altLang="fa-IR" sz="2800" dirty="0" smtClean="0">
                <a:latin typeface="TimesNewRoman"/>
              </a:rPr>
              <a:t>, then below </a:t>
            </a:r>
            <a:r>
              <a:rPr lang="en-US" altLang="fa-IR" sz="2800" dirty="0" smtClean="0">
                <a:solidFill>
                  <a:srgbClr val="FF0000"/>
                </a:solidFill>
                <a:latin typeface="TimesNewRoman"/>
              </a:rPr>
              <a:t>SBP of 160 </a:t>
            </a:r>
            <a:r>
              <a:rPr lang="en-US" altLang="fa-IR" sz="2800" dirty="0" smtClean="0">
                <a:latin typeface="TimesNewRoman"/>
              </a:rPr>
              <a:t>(if not yet clipped)</a:t>
            </a:r>
          </a:p>
        </p:txBody>
      </p:sp>
    </p:spTree>
    <p:extLst>
      <p:ext uri="{BB962C8B-B14F-4D97-AF65-F5344CB8AC3E}">
        <p14:creationId xmlns:p14="http://schemas.microsoft.com/office/powerpoint/2010/main" val="193545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en-US" altLang="fa-IR" sz="5400" b="1" u="sng" dirty="0" smtClean="0">
                <a:latin typeface="TimesNewRoman"/>
              </a:rPr>
              <a:t>Intracerebral Hemorrhage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343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>
              <a:lnSpc>
                <a:spcPct val="160000"/>
              </a:lnSpc>
            </a:pPr>
            <a:r>
              <a:rPr lang="en-US" altLang="fa-IR" sz="2400" b="1" dirty="0" smtClean="0">
                <a:latin typeface="TimesNewRoman"/>
              </a:rPr>
              <a:t>HTN associated with increased mortality</a:t>
            </a:r>
          </a:p>
          <a:p>
            <a:pPr>
              <a:lnSpc>
                <a:spcPct val="160000"/>
              </a:lnSpc>
            </a:pPr>
            <a:r>
              <a:rPr lang="en-US" altLang="fa-IR" sz="2400" b="1" dirty="0" smtClean="0">
                <a:latin typeface="TimesNewRoman"/>
              </a:rPr>
              <a:t>HTN may be a marker for more advanced chronic arterial compromise</a:t>
            </a:r>
          </a:p>
          <a:p>
            <a:pPr>
              <a:lnSpc>
                <a:spcPct val="160000"/>
              </a:lnSpc>
            </a:pPr>
            <a:r>
              <a:rPr lang="en-US" altLang="fa-IR" sz="2400" b="1" dirty="0" smtClean="0">
                <a:latin typeface="TimesNewRoman"/>
              </a:rPr>
              <a:t>Physiologic response to increased ICP from clot</a:t>
            </a:r>
          </a:p>
          <a:p>
            <a:pPr lvl="1">
              <a:lnSpc>
                <a:spcPct val="160000"/>
              </a:lnSpc>
            </a:pPr>
            <a:r>
              <a:rPr lang="en-US" altLang="fa-IR" sz="2400" b="1" dirty="0" smtClean="0">
                <a:solidFill>
                  <a:srgbClr val="0070C0"/>
                </a:solidFill>
                <a:latin typeface="TimesNewRoman"/>
              </a:rPr>
              <a:t>Decrease in BP may raise ICP</a:t>
            </a:r>
          </a:p>
          <a:p>
            <a:pPr>
              <a:lnSpc>
                <a:spcPct val="160000"/>
              </a:lnSpc>
            </a:pPr>
            <a:r>
              <a:rPr lang="en-US" altLang="fa-IR" sz="2400" b="1" dirty="0" smtClean="0">
                <a:solidFill>
                  <a:srgbClr val="0070C0"/>
                </a:solidFill>
                <a:latin typeface="TimesNewRoman"/>
              </a:rPr>
              <a:t>Ischemic</a:t>
            </a:r>
            <a:r>
              <a:rPr lang="en-US" altLang="fa-IR" sz="2400" b="1" dirty="0" smtClean="0">
                <a:latin typeface="TimesNewRoman"/>
              </a:rPr>
              <a:t> penumbra may exist in </a:t>
            </a:r>
            <a:r>
              <a:rPr lang="en-US" altLang="fa-IR" sz="2400" b="1" dirty="0" smtClean="0">
                <a:latin typeface="TimesNewRoman"/>
              </a:rPr>
              <a:t>ICH</a:t>
            </a:r>
          </a:p>
          <a:p>
            <a:pPr>
              <a:lnSpc>
                <a:spcPct val="160000"/>
              </a:lnSpc>
            </a:pPr>
            <a:endParaRPr lang="en-US" altLang="fa-IR" sz="2400" b="1" dirty="0" smtClean="0">
              <a:latin typeface="TimesNewRoman"/>
            </a:endParaRPr>
          </a:p>
          <a:p>
            <a:pPr>
              <a:lnSpc>
                <a:spcPct val="160000"/>
              </a:lnSpc>
            </a:pPr>
            <a:r>
              <a:rPr lang="en-US" altLang="fa-IR" sz="2400" b="1" dirty="0" smtClean="0">
                <a:solidFill>
                  <a:srgbClr val="0070C0"/>
                </a:solidFill>
                <a:latin typeface="TimesNewRoman"/>
              </a:rPr>
              <a:t>No </a:t>
            </a:r>
            <a:r>
              <a:rPr lang="en-US" altLang="fa-IR" sz="2400" b="1" dirty="0" smtClean="0">
                <a:latin typeface="TimesNewRoman"/>
              </a:rPr>
              <a:t>evidence that acute lowering of BP reduces risk of hematoma expansion, </a:t>
            </a:r>
            <a:r>
              <a:rPr lang="en-US" altLang="fa-IR" sz="2400" b="1" dirty="0" smtClean="0">
                <a:latin typeface="TimesNewRoman"/>
              </a:rPr>
              <a:t>re-bleed </a:t>
            </a:r>
            <a:r>
              <a:rPr lang="en-US" altLang="fa-IR" sz="2400" b="1" dirty="0" smtClean="0">
                <a:latin typeface="TimesNewRoman"/>
              </a:rPr>
              <a:t>rare after 12 </a:t>
            </a:r>
            <a:r>
              <a:rPr lang="en-US" altLang="fa-IR" sz="2400" b="1" dirty="0" err="1" smtClean="0">
                <a:latin typeface="TimesNewRoman"/>
              </a:rPr>
              <a:t>hrs</a:t>
            </a:r>
            <a:endParaRPr lang="en-US" altLang="fa-IR" sz="2400" b="1" dirty="0" smtClean="0">
              <a:latin typeface="TimesNewRoman"/>
            </a:endParaRPr>
          </a:p>
          <a:p>
            <a:pPr>
              <a:lnSpc>
                <a:spcPct val="160000"/>
              </a:lnSpc>
            </a:pPr>
            <a:endParaRPr lang="en-US" altLang="fa-IR" sz="2400" b="1" dirty="0" smtClean="0">
              <a:latin typeface="TimesNewRoman"/>
            </a:endParaRPr>
          </a:p>
          <a:p>
            <a:pPr>
              <a:lnSpc>
                <a:spcPct val="160000"/>
              </a:lnSpc>
            </a:pPr>
            <a:r>
              <a:rPr lang="en-US" altLang="fa-IR" sz="2400" b="1" dirty="0" smtClean="0">
                <a:latin typeface="TimesNewRoman"/>
              </a:rPr>
              <a:t>Rate of 24-hour BP decline and mortality after spontaneous ICH</a:t>
            </a:r>
          </a:p>
          <a:p>
            <a:endParaRPr lang="en-US" altLang="fa-IR" dirty="0" smtClean="0">
              <a:latin typeface="TimesNewRoman"/>
            </a:endParaRPr>
          </a:p>
          <a:p>
            <a:endParaRPr lang="en-US" altLang="fa-IR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170762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fa-IR" sz="5400" b="1" u="sng" dirty="0" smtClean="0">
                <a:latin typeface="TimesNewRoman"/>
              </a:rPr>
              <a:t>Intracerebral Hemorrhage</a:t>
            </a:r>
            <a:endParaRPr lang="en-US" altLang="fa-IR" b="1" u="sng" dirty="0" smtClean="0">
              <a:latin typeface="TimesNewRoman"/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fa-IR" b="1" smtClean="0">
                <a:latin typeface="TimesNewRoman"/>
              </a:rPr>
              <a:t>NSA recomendations</a:t>
            </a:r>
          </a:p>
          <a:p>
            <a:pPr lvl="1"/>
            <a:r>
              <a:rPr lang="en-US" altLang="fa-IR" b="1" smtClean="0">
                <a:latin typeface="TimesNewRoman"/>
              </a:rPr>
              <a:t>SBP &gt; 220  or DBP &gt; 120</a:t>
            </a:r>
          </a:p>
          <a:p>
            <a:r>
              <a:rPr lang="en-US" altLang="fa-IR" b="1" smtClean="0">
                <a:latin typeface="TimesNewRoman"/>
              </a:rPr>
              <a:t>NINDS recommendations</a:t>
            </a:r>
          </a:p>
          <a:p>
            <a:pPr lvl="1"/>
            <a:r>
              <a:rPr lang="en-US" altLang="fa-IR" b="1" smtClean="0">
                <a:latin typeface="TimesNewRoman"/>
              </a:rPr>
              <a:t>SBP &gt; 180 , MAP &gt; 130</a:t>
            </a:r>
          </a:p>
          <a:p>
            <a:pPr lvl="1"/>
            <a:r>
              <a:rPr lang="en-US" altLang="fa-IR" b="1" smtClean="0">
                <a:latin typeface="TimesNewRoman"/>
              </a:rPr>
              <a:t>Lower BP to MAP 100 - 130</a:t>
            </a:r>
          </a:p>
          <a:p>
            <a:r>
              <a:rPr lang="en-US" altLang="fa-IR" b="1" smtClean="0">
                <a:latin typeface="TimesNewRoman"/>
              </a:rPr>
              <a:t>Control of BP not been demonstrated to decrease ongoing or recurrent bleeding</a:t>
            </a:r>
          </a:p>
        </p:txBody>
      </p:sp>
    </p:spTree>
    <p:extLst>
      <p:ext uri="{BB962C8B-B14F-4D97-AF65-F5344CB8AC3E}">
        <p14:creationId xmlns:p14="http://schemas.microsoft.com/office/powerpoint/2010/main" val="307420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fa-IR" sz="5400" b="1" u="sng" dirty="0" smtClean="0"/>
              <a:t>Cases</a:t>
            </a:r>
            <a:endParaRPr lang="en-US" altLang="fa-IR" b="1" u="sng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6388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fa-IR" sz="2800" b="1" dirty="0" smtClean="0">
                <a:solidFill>
                  <a:srgbClr val="C00000"/>
                </a:solidFill>
              </a:rPr>
              <a:t>Asymptomatic</a:t>
            </a:r>
            <a:r>
              <a:rPr lang="en-US" altLang="fa-IR" sz="2800" b="1" dirty="0" smtClean="0"/>
              <a:t> 65 year-old, BP 200/115 </a:t>
            </a:r>
            <a:endParaRPr lang="en-US" altLang="fa-IR" sz="2800" b="1" dirty="0" smtClean="0"/>
          </a:p>
          <a:p>
            <a:pPr>
              <a:lnSpc>
                <a:spcPct val="150000"/>
              </a:lnSpc>
            </a:pPr>
            <a:r>
              <a:rPr lang="en-US" altLang="fa-IR" sz="2800" b="1" dirty="0" smtClean="0">
                <a:solidFill>
                  <a:srgbClr val="C00000"/>
                </a:solidFill>
              </a:rPr>
              <a:t>Embolic </a:t>
            </a:r>
            <a:r>
              <a:rPr lang="en-US" altLang="fa-IR" sz="2800" b="1" dirty="0" smtClean="0">
                <a:solidFill>
                  <a:srgbClr val="C00000"/>
                </a:solidFill>
              </a:rPr>
              <a:t>CVA</a:t>
            </a:r>
            <a:r>
              <a:rPr lang="en-US" altLang="fa-IR" sz="2800" b="1" dirty="0" smtClean="0"/>
              <a:t>, BP 215/105 </a:t>
            </a:r>
            <a:endParaRPr lang="en-US" altLang="fa-IR" sz="2800" b="1" dirty="0" smtClean="0"/>
          </a:p>
          <a:p>
            <a:pPr>
              <a:lnSpc>
                <a:spcPct val="150000"/>
              </a:lnSpc>
            </a:pPr>
            <a:r>
              <a:rPr lang="en-US" altLang="fa-IR" sz="2800" b="1" dirty="0" smtClean="0">
                <a:solidFill>
                  <a:srgbClr val="C00000"/>
                </a:solidFill>
              </a:rPr>
              <a:t>Hemorrhagic </a:t>
            </a:r>
            <a:r>
              <a:rPr lang="en-US" altLang="fa-IR" sz="2800" b="1" dirty="0" smtClean="0">
                <a:solidFill>
                  <a:srgbClr val="C00000"/>
                </a:solidFill>
              </a:rPr>
              <a:t>CVA</a:t>
            </a:r>
            <a:r>
              <a:rPr lang="en-US" altLang="fa-IR" sz="2800" b="1" dirty="0" smtClean="0"/>
              <a:t>, BP 200/100 </a:t>
            </a:r>
            <a:endParaRPr lang="en-US" altLang="fa-IR" sz="2800" b="1" dirty="0" smtClean="0"/>
          </a:p>
          <a:p>
            <a:pPr>
              <a:lnSpc>
                <a:spcPct val="150000"/>
              </a:lnSpc>
            </a:pPr>
            <a:r>
              <a:rPr lang="en-US" altLang="fa-IR" sz="2800" b="1" dirty="0" smtClean="0">
                <a:solidFill>
                  <a:srgbClr val="C00000"/>
                </a:solidFill>
              </a:rPr>
              <a:t>SAH</a:t>
            </a:r>
            <a:r>
              <a:rPr lang="en-US" altLang="fa-IR" sz="2800" b="1" dirty="0" smtClean="0"/>
              <a:t>, BP 180/100 </a:t>
            </a:r>
            <a:endParaRPr lang="en-US" altLang="fa-IR" sz="2800" b="1" dirty="0"/>
          </a:p>
          <a:p>
            <a:pPr>
              <a:lnSpc>
                <a:spcPct val="150000"/>
              </a:lnSpc>
            </a:pPr>
            <a:r>
              <a:rPr lang="en-US" altLang="fa-IR" sz="2800" b="1" dirty="0" smtClean="0">
                <a:solidFill>
                  <a:srgbClr val="C00000"/>
                </a:solidFill>
              </a:rPr>
              <a:t>Aortic </a:t>
            </a:r>
            <a:r>
              <a:rPr lang="en-US" altLang="fa-IR" sz="2800" b="1" dirty="0" smtClean="0">
                <a:solidFill>
                  <a:srgbClr val="C00000"/>
                </a:solidFill>
              </a:rPr>
              <a:t>dissection</a:t>
            </a:r>
            <a:r>
              <a:rPr lang="en-US" altLang="fa-IR" sz="2800" b="1" dirty="0" smtClean="0"/>
              <a:t>, BP 175/105 </a:t>
            </a:r>
            <a:endParaRPr lang="en-US" altLang="fa-IR" sz="2800" b="1" dirty="0" smtClean="0"/>
          </a:p>
          <a:p>
            <a:pPr>
              <a:lnSpc>
                <a:spcPct val="150000"/>
              </a:lnSpc>
            </a:pPr>
            <a:r>
              <a:rPr lang="en-US" altLang="fa-IR" sz="2800" b="1" dirty="0" smtClean="0">
                <a:solidFill>
                  <a:srgbClr val="C00000"/>
                </a:solidFill>
              </a:rPr>
              <a:t>Pregnant</a:t>
            </a:r>
            <a:r>
              <a:rPr lang="en-US" altLang="fa-IR" sz="2800" b="1" dirty="0" smtClean="0"/>
              <a:t> </a:t>
            </a:r>
            <a:r>
              <a:rPr lang="en-US" altLang="fa-IR" sz="2800" b="1" dirty="0" smtClean="0"/>
              <a:t>female, BP 150/100</a:t>
            </a:r>
          </a:p>
          <a:p>
            <a:pPr>
              <a:lnSpc>
                <a:spcPct val="150000"/>
              </a:lnSpc>
            </a:pPr>
            <a:r>
              <a:rPr lang="en-US" altLang="fa-IR" sz="2800" b="1" dirty="0" smtClean="0">
                <a:solidFill>
                  <a:srgbClr val="C00000"/>
                </a:solidFill>
              </a:rPr>
              <a:t>Encephalopathy</a:t>
            </a:r>
            <a:r>
              <a:rPr lang="en-US" altLang="fa-IR" sz="2800" b="1" dirty="0" smtClean="0"/>
              <a:t>, BP 260/160 </a:t>
            </a:r>
            <a:endParaRPr lang="en-US" altLang="fa-IR" sz="2800" b="1" dirty="0" smtClean="0"/>
          </a:p>
          <a:p>
            <a:pPr>
              <a:lnSpc>
                <a:spcPct val="150000"/>
              </a:lnSpc>
            </a:pPr>
            <a:r>
              <a:rPr lang="en-US" altLang="fa-IR" sz="2800" b="1" dirty="0" smtClean="0"/>
              <a:t>Acute </a:t>
            </a:r>
            <a:r>
              <a:rPr lang="en-US" altLang="fa-IR" sz="2800" b="1" dirty="0" smtClean="0">
                <a:solidFill>
                  <a:srgbClr val="C00000"/>
                </a:solidFill>
              </a:rPr>
              <a:t>pulmonary edema</a:t>
            </a:r>
            <a:r>
              <a:rPr lang="en-US" altLang="fa-IR" sz="2800" b="1" dirty="0" smtClean="0"/>
              <a:t>, BP 220/120 </a:t>
            </a:r>
          </a:p>
        </p:txBody>
      </p:sp>
    </p:spTree>
    <p:extLst>
      <p:ext uri="{BB962C8B-B14F-4D97-AF65-F5344CB8AC3E}">
        <p14:creationId xmlns:p14="http://schemas.microsoft.com/office/powerpoint/2010/main" val="167837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altLang="fa-IR" sz="5400" b="1" u="sng" dirty="0" smtClean="0">
                <a:latin typeface="TimesNewRoman"/>
              </a:rPr>
              <a:t>Aortic Dissection</a:t>
            </a:r>
            <a:endParaRPr lang="en-US" altLang="fa-IR" b="1" u="sng" dirty="0" smtClean="0">
              <a:solidFill>
                <a:schemeClr val="tx1"/>
              </a:solidFill>
              <a:latin typeface="TimesNewRoman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105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en-US" altLang="fa-IR" sz="2800" dirty="0" smtClean="0">
                <a:latin typeface="TimesNewRoman"/>
              </a:rPr>
              <a:t>Tear in intima </a:t>
            </a:r>
            <a:r>
              <a:rPr lang="en-US" altLang="fa-IR" sz="2800" dirty="0" smtClean="0">
                <a:latin typeface="Symbol" panose="05050102010706020507" pitchFamily="18" charset="2"/>
              </a:rPr>
              <a:t>® </a:t>
            </a:r>
            <a:r>
              <a:rPr lang="en-US" altLang="fa-IR" sz="2800" dirty="0" smtClean="0">
                <a:latin typeface="TimesNewRoman"/>
              </a:rPr>
              <a:t>separation or “dissection” of wall  </a:t>
            </a:r>
            <a:r>
              <a:rPr lang="en-US" altLang="fa-IR" sz="2800" dirty="0" smtClean="0">
                <a:latin typeface="TimesNewRoman"/>
              </a:rPr>
              <a:t>longitudinally</a:t>
            </a:r>
          </a:p>
          <a:p>
            <a:endParaRPr lang="en-US" altLang="fa-IR" sz="2800" dirty="0" smtClean="0">
              <a:latin typeface="TimesNewRoman"/>
            </a:endParaRPr>
          </a:p>
          <a:p>
            <a:r>
              <a:rPr lang="en-US" altLang="fa-IR" sz="2800" dirty="0" smtClean="0">
                <a:latin typeface="TimesNewRoman"/>
              </a:rPr>
              <a:t>50% mortality in first 48 hours; begin treatment based on suspicion of </a:t>
            </a:r>
            <a:r>
              <a:rPr lang="en-US" altLang="fa-IR" sz="2800" dirty="0" err="1" smtClean="0">
                <a:latin typeface="TimesNewRoman"/>
              </a:rPr>
              <a:t>Dx</a:t>
            </a:r>
            <a:endParaRPr lang="en-US" altLang="fa-IR" sz="2800" dirty="0" smtClean="0">
              <a:latin typeface="TimesNewRoman"/>
            </a:endParaRPr>
          </a:p>
          <a:p>
            <a:endParaRPr lang="en-US" altLang="fa-IR" sz="2800" dirty="0" smtClean="0">
              <a:latin typeface="TimesNewRoman"/>
            </a:endParaRPr>
          </a:p>
          <a:p>
            <a:r>
              <a:rPr lang="en-US" altLang="fa-IR" sz="2800" dirty="0" smtClean="0">
                <a:latin typeface="TimesNewRoman"/>
              </a:rPr>
              <a:t>Decrease pulse wave contour (</a:t>
            </a:r>
            <a:r>
              <a:rPr lang="en-US" altLang="fa-IR" sz="2800" dirty="0" err="1" smtClean="0">
                <a:latin typeface="TimesNewRoman"/>
              </a:rPr>
              <a:t>dP</a:t>
            </a:r>
            <a:r>
              <a:rPr lang="en-US" altLang="fa-IR" sz="2800" dirty="0" smtClean="0">
                <a:latin typeface="TimesNewRoman"/>
              </a:rPr>
              <a:t>/</a:t>
            </a:r>
            <a:r>
              <a:rPr lang="en-US" altLang="fa-IR" sz="2800" dirty="0" err="1" smtClean="0">
                <a:latin typeface="TimesNewRoman"/>
              </a:rPr>
              <a:t>dT</a:t>
            </a:r>
            <a:r>
              <a:rPr lang="en-US" altLang="fa-IR" sz="2800" dirty="0" smtClean="0">
                <a:latin typeface="TimesNewRoman"/>
              </a:rPr>
              <a:t>)</a:t>
            </a:r>
          </a:p>
          <a:p>
            <a:endParaRPr lang="en-US" altLang="fa-IR" sz="2800" dirty="0" smtClean="0">
              <a:latin typeface="TimesNewRoman"/>
            </a:endParaRPr>
          </a:p>
          <a:p>
            <a:endParaRPr lang="en-US" altLang="fa-IR" sz="2800" dirty="0" smtClean="0">
              <a:latin typeface="TimesNewRoman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altLang="fa-IR" sz="4400" u="sng" dirty="0" smtClean="0">
                <a:latin typeface="TimesNewRoman"/>
              </a:rPr>
              <a:t>Therapeutic </a:t>
            </a:r>
            <a:r>
              <a:rPr lang="en-US" altLang="fa-IR" sz="4400" u="sng" dirty="0" smtClean="0">
                <a:latin typeface="TimesNewRoman"/>
              </a:rPr>
              <a:t>strategy :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altLang="fa-IR" sz="4000" b="1" dirty="0" smtClean="0">
                <a:solidFill>
                  <a:srgbClr val="C00000"/>
                </a:solidFill>
                <a:latin typeface="TimesNewRoman"/>
              </a:rPr>
              <a:t> Goal</a:t>
            </a:r>
            <a:r>
              <a:rPr lang="en-US" altLang="fa-IR" sz="4000" b="1" dirty="0" smtClean="0">
                <a:solidFill>
                  <a:srgbClr val="C00000"/>
                </a:solidFill>
                <a:latin typeface="TimesNewRoman"/>
                <a:sym typeface="Wingdings" panose="05000000000000000000" pitchFamily="2" charset="2"/>
              </a:rPr>
              <a:t> </a:t>
            </a:r>
            <a:r>
              <a:rPr lang="en-US" altLang="fa-IR" sz="4000" b="1" dirty="0" smtClean="0">
                <a:solidFill>
                  <a:srgbClr val="C00000"/>
                </a:solidFill>
                <a:latin typeface="TimesNewRoman"/>
              </a:rPr>
              <a:t>SBP &lt;120</a:t>
            </a:r>
            <a:r>
              <a:rPr lang="en-US" altLang="fa-IR" sz="4000" b="1" dirty="0" smtClean="0">
                <a:solidFill>
                  <a:srgbClr val="C00000"/>
                </a:solidFill>
                <a:latin typeface="TimesNewRoman"/>
              </a:rPr>
              <a:t>, HR &lt; </a:t>
            </a:r>
            <a:r>
              <a:rPr lang="en-US" altLang="fa-IR" sz="4000" b="1" dirty="0" smtClean="0">
                <a:solidFill>
                  <a:srgbClr val="C00000"/>
                </a:solidFill>
                <a:latin typeface="TimesNewRoman"/>
              </a:rPr>
              <a:t>80 in &lt; 20 min</a:t>
            </a:r>
            <a:r>
              <a:rPr lang="en-US" altLang="fa-IR" sz="4000" dirty="0" smtClean="0">
                <a:latin typeface="TimesNewRoman"/>
              </a:rPr>
              <a:t>)</a:t>
            </a:r>
            <a:endParaRPr lang="en-US" altLang="fa-IR" sz="4000" dirty="0">
              <a:latin typeface="TimesNewRoman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en-US" altLang="fa-IR" sz="4000" u="sng" dirty="0" smtClean="0">
                <a:latin typeface="TimesNewRoman"/>
              </a:rPr>
              <a:t>Rx</a:t>
            </a:r>
            <a:r>
              <a:rPr lang="en-US" altLang="fa-IR" sz="4000" u="sng" dirty="0" smtClean="0">
                <a:latin typeface="TimesNewRoman"/>
                <a:sym typeface="Wingdings" panose="05000000000000000000" pitchFamily="2" charset="2"/>
              </a:rPr>
              <a:t> </a:t>
            </a:r>
            <a:r>
              <a:rPr lang="en-US" altLang="fa-IR" sz="4600" u="sng" dirty="0" smtClean="0">
                <a:latin typeface="TimesNewRoman"/>
              </a:rPr>
              <a:t>Beta-blocker + Vasodilator</a:t>
            </a:r>
          </a:p>
          <a:p>
            <a:pPr lvl="1">
              <a:lnSpc>
                <a:spcPct val="170000"/>
              </a:lnSpc>
            </a:pPr>
            <a:r>
              <a:rPr lang="en-US" altLang="fa-IR" sz="3400" dirty="0" smtClean="0">
                <a:latin typeface="TimesNewRoman"/>
              </a:rPr>
              <a:t>propranolol  </a:t>
            </a:r>
            <a:r>
              <a:rPr lang="en-US" altLang="fa-IR" sz="3400" dirty="0" smtClean="0">
                <a:latin typeface="TimesNewRoman"/>
              </a:rPr>
              <a:t>plus nitroprusside</a:t>
            </a:r>
          </a:p>
          <a:p>
            <a:pPr lvl="1">
              <a:lnSpc>
                <a:spcPct val="170000"/>
              </a:lnSpc>
            </a:pPr>
            <a:r>
              <a:rPr lang="en-US" altLang="fa-IR" sz="3400" dirty="0" smtClean="0">
                <a:latin typeface="TimesNewRoman"/>
              </a:rPr>
              <a:t>labetalol </a:t>
            </a:r>
            <a:endParaRPr lang="en-US" altLang="fa-IR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375172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3716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altLang="fa-IR" sz="3200" b="1" u="sng" dirty="0" smtClean="0">
                <a:latin typeface="TimesNewRoman"/>
              </a:rPr>
              <a:t>Acute LV </a:t>
            </a:r>
            <a:r>
              <a:rPr lang="en-US" altLang="fa-IR" sz="3200" b="1" u="sng" dirty="0" smtClean="0">
                <a:latin typeface="TimesNewRoman"/>
              </a:rPr>
              <a:t>failure , Pulmonary edema </a:t>
            </a:r>
            <a:br>
              <a:rPr lang="en-US" altLang="fa-IR" sz="3200" b="1" u="sng" dirty="0" smtClean="0">
                <a:latin typeface="TimesNewRoman"/>
              </a:rPr>
            </a:br>
            <a:r>
              <a:rPr lang="en-US" altLang="fa-IR" sz="3200" b="1" u="sng" dirty="0" smtClean="0">
                <a:latin typeface="TimesNewRoman"/>
              </a:rPr>
              <a:t> </a:t>
            </a:r>
            <a:r>
              <a:rPr lang="en-US" altLang="fa-IR" sz="3200" b="1" u="sng" dirty="0" smtClean="0">
                <a:latin typeface="TimesNewRoman"/>
              </a:rPr>
              <a:t>Acute cardiac ischemia</a:t>
            </a:r>
            <a:endParaRPr lang="en-US" altLang="fa-IR" sz="3200" b="1" u="sng" dirty="0" smtClean="0">
              <a:solidFill>
                <a:schemeClr val="tx1"/>
              </a:solidFill>
              <a:latin typeface="TimesNewRoman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fa-IR" b="1" dirty="0" smtClean="0">
                <a:latin typeface="TimesNewRoman"/>
              </a:rPr>
              <a:t>HTN</a:t>
            </a:r>
            <a:r>
              <a:rPr lang="en-US" altLang="fa-IR" b="1" dirty="0" smtClean="0">
                <a:latin typeface="Symbol" panose="05050102010706020507" pitchFamily="18" charset="2"/>
              </a:rPr>
              <a:t>® </a:t>
            </a:r>
            <a:r>
              <a:rPr lang="en-US" altLang="fa-IR" b="1" dirty="0" smtClean="0">
                <a:latin typeface="TimesNewRoman"/>
              </a:rPr>
              <a:t>increased afterload; may precipitate LV failure or </a:t>
            </a:r>
            <a:r>
              <a:rPr lang="en-US" altLang="fa-IR" b="1" dirty="0" smtClean="0">
                <a:latin typeface="TimesNewRoman"/>
              </a:rPr>
              <a:t>ischemia</a:t>
            </a:r>
          </a:p>
          <a:p>
            <a:endParaRPr lang="en-US" altLang="fa-IR" b="1" dirty="0" smtClean="0">
              <a:latin typeface="TimesNewRoman"/>
            </a:endParaRPr>
          </a:p>
          <a:p>
            <a:r>
              <a:rPr lang="it-IT" dirty="0"/>
              <a:t>N</a:t>
            </a:r>
            <a:r>
              <a:rPr lang="it-IT" dirty="0" smtClean="0"/>
              <a:t>itroglycerin </a:t>
            </a:r>
            <a:r>
              <a:rPr lang="it-IT" dirty="0"/>
              <a:t>or </a:t>
            </a:r>
            <a:r>
              <a:rPr lang="it-IT" dirty="0" smtClean="0"/>
              <a:t>Nitroprusside</a:t>
            </a:r>
          </a:p>
          <a:p>
            <a:r>
              <a:rPr lang="it-IT" dirty="0"/>
              <a:t>C</a:t>
            </a:r>
            <a:r>
              <a:rPr lang="it-IT" dirty="0" smtClean="0"/>
              <a:t>levidipine</a:t>
            </a:r>
            <a:r>
              <a:rPr lang="it-IT" dirty="0"/>
              <a:t>, </a:t>
            </a:r>
            <a:r>
              <a:rPr lang="it-IT" dirty="0" smtClean="0"/>
              <a:t>Nicardipine</a:t>
            </a:r>
            <a:r>
              <a:rPr lang="it-IT" dirty="0"/>
              <a:t>, </a:t>
            </a:r>
            <a:endParaRPr lang="it-IT" dirty="0" smtClean="0"/>
          </a:p>
          <a:p>
            <a:r>
              <a:rPr lang="en-US" altLang="fa-IR" dirty="0" smtClean="0">
                <a:latin typeface="TimesNewRoman"/>
              </a:rPr>
              <a:t>ACEI</a:t>
            </a:r>
            <a:endParaRPr lang="en-US" altLang="fa-IR" dirty="0" smtClean="0">
              <a:latin typeface="TimesNewRoman"/>
            </a:endParaRPr>
          </a:p>
          <a:p>
            <a:r>
              <a:rPr lang="en-US" altLang="fa-IR" dirty="0" smtClean="0">
                <a:latin typeface="TimesNewRoman"/>
              </a:rPr>
              <a:t>BB</a:t>
            </a:r>
            <a:r>
              <a:rPr lang="en-US" altLang="fa-IR" dirty="0">
                <a:latin typeface="TimesNewRoman"/>
              </a:rPr>
              <a:t> </a:t>
            </a:r>
            <a:r>
              <a:rPr lang="en-US" altLang="fa-IR" dirty="0" smtClean="0">
                <a:latin typeface="TimesNewRoman"/>
              </a:rPr>
              <a:t>= in stable ACS</a:t>
            </a:r>
            <a:endParaRPr lang="en-US" altLang="fa-IR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152376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en-US" altLang="fa-IR" b="1" u="sng" dirty="0" smtClean="0">
                <a:latin typeface="TimesNewRoman"/>
              </a:rPr>
              <a:t>Pre-eclampsia/ Eclampsia</a:t>
            </a:r>
            <a:endParaRPr lang="en-US" altLang="fa-IR" b="1" u="sng" dirty="0" smtClean="0">
              <a:solidFill>
                <a:schemeClr val="tx1"/>
              </a:solidFill>
              <a:latin typeface="TimesNewRoman"/>
            </a:endParaRP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953000"/>
          </a:xfrm>
        </p:spPr>
        <p:txBody>
          <a:bodyPr>
            <a:normAutofit fontScale="70000" lnSpcReduction="20000"/>
          </a:bodyPr>
          <a:lstStyle/>
          <a:p>
            <a:r>
              <a:rPr lang="en-US" altLang="fa-IR" b="1" dirty="0" smtClean="0">
                <a:latin typeface="TimesNewRoman"/>
              </a:rPr>
              <a:t>Preeclampsia</a:t>
            </a:r>
          </a:p>
          <a:p>
            <a:pPr lvl="1"/>
            <a:r>
              <a:rPr lang="en-US" altLang="fa-IR" b="1" dirty="0">
                <a:solidFill>
                  <a:srgbClr val="C00000"/>
                </a:solidFill>
                <a:latin typeface="TimesNewRoman"/>
              </a:rPr>
              <a:t>M</a:t>
            </a:r>
            <a:r>
              <a:rPr lang="en-US" altLang="fa-IR" b="1" dirty="0" smtClean="0">
                <a:solidFill>
                  <a:srgbClr val="C00000"/>
                </a:solidFill>
                <a:latin typeface="TimesNewRoman"/>
              </a:rPr>
              <a:t>ild </a:t>
            </a:r>
            <a:r>
              <a:rPr lang="en-US" altLang="fa-IR" b="1" dirty="0" smtClean="0">
                <a:solidFill>
                  <a:srgbClr val="C00000"/>
                </a:solidFill>
                <a:latin typeface="TimesNewRoman"/>
              </a:rPr>
              <a:t>= 140/90 </a:t>
            </a:r>
            <a:r>
              <a:rPr lang="en-US" altLang="fa-IR" b="1" dirty="0" smtClean="0">
                <a:latin typeface="TimesNewRoman"/>
              </a:rPr>
              <a:t>with proteinuria</a:t>
            </a:r>
          </a:p>
          <a:p>
            <a:pPr lvl="1"/>
            <a:r>
              <a:rPr lang="en-US" altLang="fa-IR" b="1" dirty="0">
                <a:solidFill>
                  <a:srgbClr val="C00000"/>
                </a:solidFill>
                <a:latin typeface="TimesNewRoman"/>
              </a:rPr>
              <a:t>S</a:t>
            </a:r>
            <a:r>
              <a:rPr lang="en-US" altLang="fa-IR" b="1" dirty="0" smtClean="0">
                <a:solidFill>
                  <a:srgbClr val="C00000"/>
                </a:solidFill>
                <a:latin typeface="TimesNewRoman"/>
              </a:rPr>
              <a:t>evere </a:t>
            </a:r>
            <a:r>
              <a:rPr lang="en-US" altLang="fa-IR" b="1" dirty="0" smtClean="0">
                <a:solidFill>
                  <a:srgbClr val="C00000"/>
                </a:solidFill>
                <a:latin typeface="TimesNewRoman"/>
              </a:rPr>
              <a:t>= 160/110</a:t>
            </a:r>
            <a:r>
              <a:rPr lang="en-US" altLang="fa-IR" b="1" dirty="0" smtClean="0">
                <a:latin typeface="TimesNewRoman"/>
              </a:rPr>
              <a:t>, 5 gm </a:t>
            </a:r>
            <a:r>
              <a:rPr lang="en-US" altLang="fa-IR" b="1" dirty="0" smtClean="0">
                <a:solidFill>
                  <a:srgbClr val="C00000"/>
                </a:solidFill>
                <a:latin typeface="TimesNewRoman"/>
              </a:rPr>
              <a:t>protein</a:t>
            </a:r>
            <a:r>
              <a:rPr lang="en-US" altLang="fa-IR" b="1" dirty="0" smtClean="0">
                <a:latin typeface="TimesNewRoman"/>
              </a:rPr>
              <a:t>, </a:t>
            </a:r>
            <a:r>
              <a:rPr lang="en-US" altLang="fa-IR" b="1" dirty="0" err="1" smtClean="0">
                <a:solidFill>
                  <a:srgbClr val="C00000"/>
                </a:solidFill>
                <a:latin typeface="TimesNewRoman"/>
              </a:rPr>
              <a:t>Sx</a:t>
            </a:r>
            <a:endParaRPr lang="en-US" altLang="fa-IR" b="1" dirty="0" smtClean="0">
              <a:solidFill>
                <a:srgbClr val="C00000"/>
              </a:solidFill>
              <a:latin typeface="TimesNewRoman"/>
            </a:endParaRPr>
          </a:p>
          <a:p>
            <a:pPr marL="457200" lvl="1" indent="0">
              <a:buNone/>
            </a:pPr>
            <a:endParaRPr lang="en-US" altLang="fa-IR" b="1" dirty="0" smtClean="0">
              <a:solidFill>
                <a:srgbClr val="C00000"/>
              </a:solidFill>
              <a:latin typeface="TimesNewRoman"/>
            </a:endParaRPr>
          </a:p>
          <a:p>
            <a:pPr marL="0" lvl="1" indent="0">
              <a:buNone/>
            </a:pPr>
            <a:r>
              <a:rPr lang="en-US" altLang="fa-IR" sz="2600" b="1" dirty="0">
                <a:latin typeface="TimesNewRoman"/>
              </a:rPr>
              <a:t>First choice</a:t>
            </a:r>
          </a:p>
          <a:p>
            <a:r>
              <a:rPr lang="en-US" altLang="fa-IR" b="1" dirty="0" smtClean="0">
                <a:latin typeface="TimesNewRoman"/>
              </a:rPr>
              <a:t>Hydralazine</a:t>
            </a:r>
          </a:p>
          <a:p>
            <a:r>
              <a:rPr lang="en-US" altLang="fa-IR" b="1" dirty="0" smtClean="0">
                <a:latin typeface="TimesNewRoman"/>
              </a:rPr>
              <a:t>Methyldopa</a:t>
            </a:r>
            <a:endParaRPr lang="en-US" altLang="fa-IR" b="1" dirty="0">
              <a:latin typeface="TimesNewRoman"/>
            </a:endParaRPr>
          </a:p>
          <a:p>
            <a:pPr marL="0" indent="0">
              <a:buNone/>
            </a:pPr>
            <a:r>
              <a:rPr lang="en-US" altLang="fa-IR" sz="2600" dirty="0" smtClean="0">
                <a:latin typeface="TimesNewRoman"/>
              </a:rPr>
              <a:t>Second </a:t>
            </a:r>
            <a:r>
              <a:rPr lang="en-US" altLang="fa-IR" sz="2600" dirty="0">
                <a:latin typeface="TimesNewRoman"/>
              </a:rPr>
              <a:t>c</a:t>
            </a:r>
            <a:r>
              <a:rPr lang="en-US" altLang="fa-IR" sz="2600" dirty="0" smtClean="0">
                <a:latin typeface="TimesNewRoman"/>
              </a:rPr>
              <a:t>hoice</a:t>
            </a:r>
            <a:endParaRPr lang="en-US" altLang="fa-IR" sz="2600" dirty="0" smtClean="0">
              <a:latin typeface="TimesNewRoman"/>
            </a:endParaRPr>
          </a:p>
          <a:p>
            <a:r>
              <a:rPr lang="en-US" altLang="fa-IR" b="1" dirty="0" err="1" smtClean="0">
                <a:latin typeface="TimesNewRoman"/>
              </a:rPr>
              <a:t>Nifedipine</a:t>
            </a:r>
            <a:r>
              <a:rPr lang="en-US" altLang="fa-IR" b="1" dirty="0" smtClean="0">
                <a:latin typeface="TimesNewRoman"/>
              </a:rPr>
              <a:t>, </a:t>
            </a:r>
            <a:endParaRPr lang="en-US" altLang="fa-IR" b="1" dirty="0" smtClean="0">
              <a:latin typeface="TimesNewRoman"/>
            </a:endParaRPr>
          </a:p>
          <a:p>
            <a:r>
              <a:rPr lang="en-US" altLang="fa-IR" b="1" dirty="0" smtClean="0">
                <a:latin typeface="TimesNewRoman"/>
              </a:rPr>
              <a:t>labetalol</a:t>
            </a:r>
            <a:r>
              <a:rPr lang="en-US" altLang="fa-IR" b="1" dirty="0" smtClean="0">
                <a:latin typeface="TimesNewRoman"/>
              </a:rPr>
              <a:t>, </a:t>
            </a:r>
            <a:endParaRPr lang="en-US" altLang="fa-IR" b="1" dirty="0" smtClean="0">
              <a:latin typeface="TimesNewRoman"/>
            </a:endParaRPr>
          </a:p>
          <a:p>
            <a:pPr marL="0" indent="0">
              <a:buNone/>
            </a:pPr>
            <a:r>
              <a:rPr lang="en-US" altLang="fa-IR" b="1" dirty="0" smtClean="0">
                <a:latin typeface="TimesNewRoman"/>
              </a:rPr>
              <a:t>Additional </a:t>
            </a:r>
            <a:r>
              <a:rPr lang="en-US" altLang="fa-IR" b="1" dirty="0">
                <a:latin typeface="TimesNewRoman"/>
              </a:rPr>
              <a:t>measures: MgSO4; Delivery </a:t>
            </a:r>
            <a:endParaRPr lang="en-US" altLang="fa-IR" dirty="0">
              <a:latin typeface="TimesNewRoman"/>
            </a:endParaRPr>
          </a:p>
          <a:p>
            <a:endParaRPr lang="en-US" altLang="fa-IR" b="1" dirty="0" smtClean="0">
              <a:latin typeface="TimesNewRoman"/>
            </a:endParaRPr>
          </a:p>
          <a:p>
            <a:r>
              <a:rPr lang="en-US" altLang="fa-IR" b="1" strike="sngStrike" dirty="0" smtClean="0">
                <a:solidFill>
                  <a:srgbClr val="00B0F0"/>
                </a:solidFill>
                <a:latin typeface="TimesNewRoman"/>
              </a:rPr>
              <a:t>Nitroprusside </a:t>
            </a:r>
            <a:r>
              <a:rPr lang="en-US" altLang="fa-IR" b="1" strike="sngStrike" dirty="0" smtClean="0">
                <a:solidFill>
                  <a:srgbClr val="00B0F0"/>
                </a:solidFill>
                <a:latin typeface="TimesNewRoman"/>
              </a:rPr>
              <a:t>(risk of fetal CN toxicity</a:t>
            </a:r>
            <a:r>
              <a:rPr lang="en-US" altLang="fa-IR" b="1" strike="sngStrike" dirty="0" smtClean="0">
                <a:solidFill>
                  <a:srgbClr val="00B0F0"/>
                </a:solidFill>
                <a:latin typeface="TimesNewRoman"/>
              </a:rPr>
              <a:t>)  .</a:t>
            </a:r>
          </a:p>
          <a:p>
            <a:r>
              <a:rPr lang="en-US" altLang="fa-IR" b="1" strike="sngStrike" dirty="0" err="1" smtClean="0">
                <a:solidFill>
                  <a:srgbClr val="00B0F0"/>
                </a:solidFill>
                <a:latin typeface="TimesNewRoman"/>
              </a:rPr>
              <a:t>ACEi</a:t>
            </a:r>
            <a:r>
              <a:rPr lang="en-US" altLang="fa-IR" b="1" strike="sngStrike" dirty="0" smtClean="0">
                <a:solidFill>
                  <a:srgbClr val="00B0F0"/>
                </a:solidFill>
                <a:latin typeface="TimesNewRoman"/>
              </a:rPr>
              <a:t> / ARB  </a:t>
            </a:r>
            <a:r>
              <a:rPr lang="en-US" altLang="fa-IR" b="1" strike="sngStrike" dirty="0" smtClean="0">
                <a:latin typeface="TimesNewRoman"/>
              </a:rPr>
              <a:t>.</a:t>
            </a:r>
          </a:p>
          <a:p>
            <a:endParaRPr lang="en-US" altLang="fa-IR" b="1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301192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altLang="fa-IR" b="1" u="sng" dirty="0" smtClean="0">
                <a:latin typeface="TimesNewRoman"/>
              </a:rPr>
              <a:t>Drug Associated Hypertension</a:t>
            </a:r>
            <a:endParaRPr lang="en-US" altLang="fa-IR" b="1" u="sng" dirty="0" smtClean="0">
              <a:solidFill>
                <a:schemeClr val="tx1"/>
              </a:solidFill>
              <a:latin typeface="TimesNewRoman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fa-IR" b="1" dirty="0" smtClean="0">
                <a:solidFill>
                  <a:srgbClr val="C00000"/>
                </a:solidFill>
                <a:latin typeface="TimesNewRoman"/>
              </a:rPr>
              <a:t>A- Hyper-catecholamine state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/>
              <a:t>pheochromocytoma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monoamine </a:t>
            </a:r>
            <a:r>
              <a:rPr lang="en-US" dirty="0"/>
              <a:t>oxidase inhibitor </a:t>
            </a:r>
            <a:r>
              <a:rPr lang="en-US" dirty="0" smtClean="0"/>
              <a:t>crisis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cocaine intoxication</a:t>
            </a:r>
          </a:p>
          <a:p>
            <a:endParaRPr lang="en-US" dirty="0"/>
          </a:p>
          <a:p>
            <a:r>
              <a:rPr lang="en-US" dirty="0" smtClean="0"/>
              <a:t>intravenous </a:t>
            </a:r>
            <a:r>
              <a:rPr lang="en-US" dirty="0"/>
              <a:t>alpha blocker (e.g., </a:t>
            </a:r>
            <a:r>
              <a:rPr lang="en-US" dirty="0" err="1"/>
              <a:t>phentolamine</a:t>
            </a:r>
            <a:r>
              <a:rPr lang="en-US" dirty="0"/>
              <a:t>), </a:t>
            </a:r>
            <a:endParaRPr lang="en-US" dirty="0" smtClean="0"/>
          </a:p>
          <a:p>
            <a:r>
              <a:rPr lang="en-US" dirty="0" smtClean="0"/>
              <a:t>+ beta </a:t>
            </a:r>
            <a:r>
              <a:rPr lang="en-US" dirty="0"/>
              <a:t>blocker added later, if needed.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B- Sudden </a:t>
            </a:r>
            <a:r>
              <a:rPr lang="en-US" b="1" dirty="0">
                <a:solidFill>
                  <a:srgbClr val="C00000"/>
                </a:solidFill>
              </a:rPr>
              <a:t>withdrawal of antihypertensive </a:t>
            </a:r>
            <a:r>
              <a:rPr lang="en-US" b="1" dirty="0" smtClean="0">
                <a:solidFill>
                  <a:srgbClr val="C00000"/>
                </a:solidFill>
              </a:rPr>
              <a:t>agents: </a:t>
            </a:r>
          </a:p>
          <a:p>
            <a:pPr marL="0" indent="0">
              <a:buNone/>
            </a:pPr>
            <a:r>
              <a:rPr lang="en-US" dirty="0" smtClean="0"/>
              <a:t>(</a:t>
            </a:r>
            <a:r>
              <a:rPr lang="en-US" dirty="0"/>
              <a:t>e.g., clonidine) </a:t>
            </a:r>
            <a:r>
              <a:rPr lang="en-US" dirty="0" smtClean="0">
                <a:sym typeface="Wingdings" panose="05000000000000000000" pitchFamily="2" charset="2"/>
              </a:rPr>
              <a:t> </a:t>
            </a:r>
            <a:r>
              <a:rPr lang="en-US" dirty="0" smtClean="0"/>
              <a:t>are </a:t>
            </a:r>
            <a:r>
              <a:rPr lang="en-US" dirty="0"/>
              <a:t>easily managed by giving one acute dose of the missed drug.</a:t>
            </a:r>
            <a:endParaRPr lang="en-US" altLang="fa-IR" b="1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80758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305800" cy="14478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fa-IR" sz="7200" b="1" u="sng" dirty="0" smtClean="0"/>
              <a:t>Pharmacologic Therapy</a:t>
            </a:r>
            <a:endParaRPr lang="en-US" altLang="fa-IR" dirty="0" smtClean="0"/>
          </a:p>
        </p:txBody>
      </p:sp>
    </p:spTree>
    <p:extLst>
      <p:ext uri="{BB962C8B-B14F-4D97-AF65-F5344CB8AC3E}">
        <p14:creationId xmlns:p14="http://schemas.microsoft.com/office/powerpoint/2010/main" val="46327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100" b="1" dirty="0" smtClean="0">
                <a:solidFill>
                  <a:srgbClr val="C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Hypertensive </a:t>
            </a:r>
            <a:r>
              <a:rPr lang="en-US" sz="5100" b="1" dirty="0">
                <a:solidFill>
                  <a:srgbClr val="C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Emergency</a:t>
            </a:r>
            <a:r>
              <a:rPr lang="en-US" sz="5100" b="1" dirty="0" smtClean="0">
                <a:solidFill>
                  <a:srgbClr val="C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Goal: Lower </a:t>
            </a:r>
            <a:r>
              <a:rPr lang="en-US" dirty="0" smtClean="0">
                <a:solidFill>
                  <a:srgbClr val="C0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DBP</a:t>
            </a:r>
            <a:r>
              <a:rPr lang="en-US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to </a:t>
            </a:r>
            <a:r>
              <a:rPr lang="en-US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approximately </a:t>
            </a:r>
            <a:r>
              <a:rPr lang="en-US" dirty="0" smtClean="0">
                <a:solidFill>
                  <a:srgbClr val="C00000"/>
                </a:solidFill>
              </a:rPr>
              <a:t>to </a:t>
            </a:r>
            <a:r>
              <a:rPr lang="en-US" dirty="0">
                <a:solidFill>
                  <a:srgbClr val="C00000"/>
                </a:solidFill>
              </a:rPr>
              <a:t>100-105mmHg </a:t>
            </a:r>
            <a:r>
              <a:rPr lang="en-US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over 2-6 hours</a:t>
            </a: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; </a:t>
            </a:r>
            <a:r>
              <a:rPr lang="en-US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max </a:t>
            </a:r>
            <a:r>
              <a:rPr lang="en-US" dirty="0"/>
              <a:t>initial </a:t>
            </a:r>
            <a:r>
              <a:rPr lang="en-US" dirty="0">
                <a:solidFill>
                  <a:srgbClr val="C00000"/>
                </a:solidFill>
              </a:rPr>
              <a:t>MAP</a:t>
            </a:r>
            <a:r>
              <a:rPr lang="en-US" dirty="0"/>
              <a:t> decrease </a:t>
            </a:r>
            <a:r>
              <a:rPr lang="en-US" dirty="0">
                <a:solidFill>
                  <a:srgbClr val="C00000"/>
                </a:solidFill>
              </a:rPr>
              <a:t>no greater than 25</a:t>
            </a:r>
            <a:r>
              <a:rPr lang="en-US" dirty="0" smtClean="0">
                <a:solidFill>
                  <a:srgbClr val="C00000"/>
                </a:solidFill>
              </a:rPr>
              <a:t>%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solidFill>
                <a:srgbClr val="444444"/>
              </a:solidFill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More </a:t>
            </a: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aggressive decrease can lead to </a:t>
            </a:r>
            <a:r>
              <a:rPr lang="en-US" dirty="0">
                <a:solidFill>
                  <a:srgbClr val="0070C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ischemic stroke </a:t>
            </a: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and </a:t>
            </a:r>
            <a:r>
              <a:rPr lang="en-US" dirty="0">
                <a:solidFill>
                  <a:srgbClr val="0070C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myocardial ischemia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>
              <a:solidFill>
                <a:srgbClr val="444444"/>
              </a:solidFill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r>
              <a:rPr lang="en-US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Rx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admission to ICU 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If focal neurological </a:t>
            </a:r>
            <a:r>
              <a:rPr lang="en-US" dirty="0" err="1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sx</a:t>
            </a: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present</a:t>
            </a: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obtain MRI to r/o acute stroke (rapid BP correction contraindicated)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pertentral</a:t>
            </a:r>
            <a:r>
              <a:rPr lang="en-US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agents (IV drip) for Hypertensive Emergencies 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Nitroprusside (cautious about cyanide toxicity), </a:t>
            </a:r>
            <a:r>
              <a:rPr lang="en-US" dirty="0" err="1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Nicardipine</a:t>
            </a: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, and Labetalol.</a:t>
            </a: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Once BP controlled, switch to oral anti-</a:t>
            </a:r>
            <a:r>
              <a:rPr lang="en-US" dirty="0" err="1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hypertensives</a:t>
            </a: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and follow-up </a:t>
            </a:r>
            <a:r>
              <a:rPr lang="en-US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closely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4000" dirty="0">
              <a:solidFill>
                <a:srgbClr val="444444"/>
              </a:solidFill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4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fa-IR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TREATMENT OPTIONS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1402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772400" cy="11430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altLang="fa-IR" sz="6000" b="1" u="sng" dirty="0" smtClean="0">
                <a:latin typeface="TimesNewRoman"/>
              </a:rPr>
              <a:t>Nitroprusside</a:t>
            </a:r>
            <a:endParaRPr lang="en-US" altLang="fa-IR" b="1" u="sng" dirty="0" smtClean="0">
              <a:solidFill>
                <a:schemeClr val="tx1"/>
              </a:solidFill>
              <a:latin typeface="TimesNewRoman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altLang="fa-IR" b="1" dirty="0" smtClean="0">
                <a:latin typeface="TimesNewRoman"/>
              </a:rPr>
              <a:t>Arteriolar and venous dilation</a:t>
            </a:r>
          </a:p>
          <a:p>
            <a:r>
              <a:rPr lang="en-US" altLang="fa-IR" b="1" dirty="0" smtClean="0">
                <a:latin typeface="TimesNewRoman"/>
              </a:rPr>
              <a:t>Predictably effective in lowering BP</a:t>
            </a:r>
          </a:p>
          <a:p>
            <a:r>
              <a:rPr lang="en-US" altLang="fa-IR" b="1" dirty="0" smtClean="0">
                <a:latin typeface="TimesNewRoman"/>
              </a:rPr>
              <a:t>Usual dosage 0.5 - 8 </a:t>
            </a:r>
            <a:r>
              <a:rPr lang="en-US" altLang="fa-IR" b="1" dirty="0" smtClean="0">
                <a:latin typeface="Symbol" panose="05050102010706020507" pitchFamily="18" charset="2"/>
              </a:rPr>
              <a:t>m</a:t>
            </a:r>
            <a:r>
              <a:rPr lang="en-US" altLang="fa-IR" b="1" dirty="0" smtClean="0">
                <a:latin typeface="TimesNewRoman"/>
              </a:rPr>
              <a:t>g/kg/min </a:t>
            </a:r>
          </a:p>
          <a:p>
            <a:pPr lvl="1"/>
            <a:r>
              <a:rPr lang="en-US" altLang="fa-IR" b="1" dirty="0" smtClean="0">
                <a:latin typeface="TimesNewRoman"/>
              </a:rPr>
              <a:t>50 mg/250 ml D5W; start @ approx.</a:t>
            </a:r>
            <a:br>
              <a:rPr lang="en-US" altLang="fa-IR" b="1" dirty="0" smtClean="0">
                <a:latin typeface="TimesNewRoman"/>
              </a:rPr>
            </a:br>
            <a:r>
              <a:rPr lang="en-US" altLang="fa-IR" b="1" dirty="0" smtClean="0">
                <a:latin typeface="TimesNewRoman"/>
              </a:rPr>
              <a:t>10 </a:t>
            </a:r>
            <a:r>
              <a:rPr lang="en-US" altLang="fa-IR" b="1" dirty="0" err="1" smtClean="0">
                <a:latin typeface="Symbol" panose="05050102010706020507" pitchFamily="18" charset="2"/>
              </a:rPr>
              <a:t>m</a:t>
            </a:r>
            <a:r>
              <a:rPr lang="en-US" altLang="fa-IR" b="1" dirty="0" err="1" smtClean="0">
                <a:latin typeface="TimesNewRoman"/>
              </a:rPr>
              <a:t>drops</a:t>
            </a:r>
            <a:r>
              <a:rPr lang="en-US" altLang="fa-IR" b="1" dirty="0" smtClean="0">
                <a:latin typeface="TimesNewRoman"/>
              </a:rPr>
              <a:t>/min (10 ml/</a:t>
            </a:r>
            <a:r>
              <a:rPr lang="en-US" altLang="fa-IR" b="1" dirty="0" err="1" smtClean="0">
                <a:latin typeface="TimesNewRoman"/>
              </a:rPr>
              <a:t>hr</a:t>
            </a:r>
            <a:r>
              <a:rPr lang="en-US" altLang="fa-IR" b="1" dirty="0" smtClean="0">
                <a:latin typeface="TimesNewRoman"/>
              </a:rPr>
              <a:t>) in 70 kg patient = 0.5 </a:t>
            </a:r>
            <a:r>
              <a:rPr lang="en-US" altLang="fa-IR" b="1" dirty="0" smtClean="0">
                <a:latin typeface="Symbol" panose="05050102010706020507" pitchFamily="18" charset="2"/>
              </a:rPr>
              <a:t>m</a:t>
            </a:r>
            <a:r>
              <a:rPr lang="en-US" altLang="fa-IR" b="1" dirty="0" smtClean="0">
                <a:latin typeface="TimesNewRoman"/>
              </a:rPr>
              <a:t>g/kg/min</a:t>
            </a:r>
          </a:p>
          <a:p>
            <a:r>
              <a:rPr lang="en-US" altLang="fa-IR" b="1" dirty="0" smtClean="0">
                <a:latin typeface="TimesNewRoman"/>
              </a:rPr>
              <a:t>Potential cyanide or thiocyanate toxicity with prolonged </a:t>
            </a:r>
            <a:r>
              <a:rPr lang="en-US" altLang="fa-IR" b="1" dirty="0" smtClean="0">
                <a:latin typeface="TimesNewRoman"/>
              </a:rPr>
              <a:t>infusion</a:t>
            </a:r>
          </a:p>
          <a:p>
            <a:endParaRPr lang="en-US" altLang="fa-IR" b="1" dirty="0">
              <a:latin typeface="TimesNewRoman"/>
            </a:endParaRPr>
          </a:p>
          <a:p>
            <a:r>
              <a:rPr lang="en-US" dirty="0"/>
              <a:t>Nitroprusside: 0.25-0.5mcg/min, titrate to goal BP with max rate 10mcg/min. </a:t>
            </a:r>
            <a:endParaRPr lang="en-US" altLang="fa-IR" b="1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5520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467600" cy="1295400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altLang="fa-IR" sz="6000" b="1" u="sng" dirty="0" smtClean="0">
                <a:latin typeface="TimesNewRoman"/>
              </a:rPr>
              <a:t>Nitroglycerin</a:t>
            </a:r>
            <a:endParaRPr lang="en-US" altLang="fa-IR" b="1" u="sng" dirty="0" smtClean="0">
              <a:solidFill>
                <a:schemeClr val="tx1"/>
              </a:solidFill>
              <a:latin typeface="TimesNewRoman"/>
            </a:endParaRP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altLang="fa-IR" b="1" dirty="0" smtClean="0">
                <a:latin typeface="TimesNewRoman"/>
              </a:rPr>
              <a:t>Predominant </a:t>
            </a:r>
            <a:r>
              <a:rPr lang="en-US" altLang="fa-IR" b="1" dirty="0" err="1" smtClean="0">
                <a:latin typeface="TimesNewRoman"/>
              </a:rPr>
              <a:t>venodilation</a:t>
            </a:r>
            <a:r>
              <a:rPr lang="en-US" altLang="fa-IR" b="1" dirty="0" smtClean="0">
                <a:latin typeface="TimesNewRoman"/>
              </a:rPr>
              <a:t> at low infusion rates; significant arteriolar dilation at higher dosages</a:t>
            </a:r>
          </a:p>
          <a:p>
            <a:r>
              <a:rPr lang="en-US" altLang="fa-IR" b="1" dirty="0" smtClean="0">
                <a:latin typeface="TimesNewRoman"/>
              </a:rPr>
              <a:t>Effective in management of hypertension complicated by CHF or cardiac ischemia</a:t>
            </a:r>
          </a:p>
          <a:p>
            <a:r>
              <a:rPr lang="en-US" altLang="fa-IR" b="1" dirty="0" smtClean="0">
                <a:latin typeface="TimesNewRoman"/>
              </a:rPr>
              <a:t>Usual dosage 10-250 </a:t>
            </a:r>
            <a:r>
              <a:rPr lang="en-US" altLang="fa-IR" b="1" dirty="0" smtClean="0">
                <a:latin typeface="Symbol" panose="05050102010706020507" pitchFamily="18" charset="2"/>
              </a:rPr>
              <a:t>m</a:t>
            </a:r>
            <a:r>
              <a:rPr lang="en-US" altLang="fa-IR" b="1" dirty="0" smtClean="0">
                <a:latin typeface="TimesNewRoman"/>
              </a:rPr>
              <a:t>g/min </a:t>
            </a:r>
          </a:p>
          <a:p>
            <a:pPr lvl="1"/>
            <a:r>
              <a:rPr lang="en-US" altLang="fa-IR" b="1" dirty="0" smtClean="0">
                <a:latin typeface="TimesNewRoman"/>
              </a:rPr>
              <a:t> 50 mg/250 ml D5W; start at approx..</a:t>
            </a:r>
            <a:br>
              <a:rPr lang="en-US" altLang="fa-IR" b="1" dirty="0" smtClean="0">
                <a:latin typeface="TimesNewRoman"/>
              </a:rPr>
            </a:br>
            <a:r>
              <a:rPr lang="en-US" altLang="fa-IR" b="1" dirty="0" smtClean="0">
                <a:latin typeface="TimesNewRoman"/>
              </a:rPr>
              <a:t>3 </a:t>
            </a:r>
            <a:r>
              <a:rPr lang="en-US" altLang="fa-IR" b="1" dirty="0" err="1" smtClean="0">
                <a:latin typeface="Symbol" panose="05050102010706020507" pitchFamily="18" charset="2"/>
              </a:rPr>
              <a:t>m</a:t>
            </a:r>
            <a:r>
              <a:rPr lang="en-US" altLang="fa-IR" b="1" dirty="0" err="1" smtClean="0">
                <a:latin typeface="TimesNewRoman"/>
              </a:rPr>
              <a:t>drops</a:t>
            </a:r>
            <a:r>
              <a:rPr lang="en-US" altLang="fa-IR" b="1" dirty="0" smtClean="0">
                <a:latin typeface="TimesNewRoman"/>
              </a:rPr>
              <a:t>/min [3 ml/</a:t>
            </a:r>
            <a:r>
              <a:rPr lang="en-US" altLang="fa-IR" b="1" dirty="0" err="1" smtClean="0">
                <a:latin typeface="TimesNewRoman"/>
              </a:rPr>
              <a:t>hr</a:t>
            </a:r>
            <a:r>
              <a:rPr lang="en-US" altLang="fa-IR" b="1" dirty="0" smtClean="0">
                <a:latin typeface="TimesNewRoman"/>
              </a:rPr>
              <a:t>] = 10 </a:t>
            </a:r>
            <a:r>
              <a:rPr lang="en-US" altLang="fa-IR" b="1" dirty="0" smtClean="0">
                <a:latin typeface="Symbol" panose="05050102010706020507" pitchFamily="18" charset="2"/>
              </a:rPr>
              <a:t>m</a:t>
            </a:r>
            <a:r>
              <a:rPr lang="en-US" altLang="fa-IR" b="1" dirty="0" smtClean="0">
                <a:latin typeface="TimesNewRoman"/>
              </a:rPr>
              <a:t>g/</a:t>
            </a:r>
            <a:r>
              <a:rPr lang="en-US" altLang="fa-IR" b="1" dirty="0" err="1" smtClean="0">
                <a:latin typeface="TimesNewRoman"/>
              </a:rPr>
              <a:t>mins</a:t>
            </a:r>
            <a:endParaRPr lang="en-US" altLang="fa-IR" b="1" dirty="0">
              <a:latin typeface="TimesNewRoman"/>
            </a:endParaRPr>
          </a:p>
          <a:p>
            <a:pPr lvl="1"/>
            <a:r>
              <a:rPr lang="en-US" dirty="0"/>
              <a:t>Nitroglycerin: 5-100+mcg/min</a:t>
            </a:r>
            <a:endParaRPr lang="en-US" altLang="fa-IR" b="1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241310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10668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altLang="fa-IR" b="1" u="sng" dirty="0" smtClean="0">
                <a:latin typeface="TimesNewRoman"/>
              </a:rPr>
              <a:t>Nitroglycerin </a:t>
            </a:r>
            <a:r>
              <a:rPr lang="en-US" altLang="fa-IR" b="1" u="sng" dirty="0" smtClean="0">
                <a:latin typeface="TimesNewRoman"/>
              </a:rPr>
              <a:t>and Nitroprusside</a:t>
            </a:r>
            <a:endParaRPr lang="en-US" altLang="fa-IR" b="1" dirty="0" smtClean="0">
              <a:latin typeface="TimesNewRoman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057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altLang="fa-IR" b="1" dirty="0" smtClean="0">
                <a:latin typeface="TimesNewRoman"/>
              </a:rPr>
              <a:t>Rapid onset and offset; ability to smoothly titrate BP</a:t>
            </a:r>
          </a:p>
          <a:p>
            <a:r>
              <a:rPr lang="en-US" altLang="fa-IR" b="1" dirty="0" smtClean="0">
                <a:latin typeface="TimesNewRoman"/>
              </a:rPr>
              <a:t>Potential hypotension and end-organ </a:t>
            </a:r>
            <a:r>
              <a:rPr lang="en-US" altLang="fa-IR" b="1" dirty="0" err="1" smtClean="0">
                <a:latin typeface="TimesNewRoman"/>
              </a:rPr>
              <a:t>hypoperfusion</a:t>
            </a:r>
            <a:endParaRPr lang="en-US" altLang="fa-IR" b="1" dirty="0" smtClean="0">
              <a:latin typeface="TimesNewRoman"/>
            </a:endParaRPr>
          </a:p>
          <a:p>
            <a:r>
              <a:rPr lang="en-US" altLang="fa-IR" b="1" dirty="0" smtClean="0">
                <a:latin typeface="TimesNewRoman"/>
              </a:rPr>
              <a:t>Require continuous IV infusion, constant patient monitoring</a:t>
            </a:r>
          </a:p>
          <a:p>
            <a:r>
              <a:rPr lang="en-US" altLang="fa-IR" b="1" dirty="0" smtClean="0">
                <a:latin typeface="TimesNewRoman"/>
              </a:rPr>
              <a:t>Adversely effect cerebral autoregulation</a:t>
            </a:r>
          </a:p>
          <a:p>
            <a:r>
              <a:rPr lang="en-US" altLang="fa-IR" b="1" dirty="0" smtClean="0">
                <a:latin typeface="TimesNewRoman"/>
              </a:rPr>
              <a:t>May increase ICP</a:t>
            </a:r>
          </a:p>
        </p:txBody>
      </p:sp>
    </p:spTree>
    <p:extLst>
      <p:ext uri="{BB962C8B-B14F-4D97-AF65-F5344CB8AC3E}">
        <p14:creationId xmlns:p14="http://schemas.microsoft.com/office/powerpoint/2010/main" val="1465036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620000" cy="9906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altLang="fa-IR" sz="6000" b="1" u="sng" dirty="0" err="1" smtClean="0">
                <a:latin typeface="TimesNewRoman"/>
              </a:rPr>
              <a:t>Nifedipine</a:t>
            </a:r>
            <a:endParaRPr lang="en-US" altLang="fa-IR" b="1" u="sng" dirty="0" smtClean="0">
              <a:solidFill>
                <a:schemeClr val="tx1"/>
              </a:solidFill>
              <a:latin typeface="TimesNewRoman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 fontScale="70000" lnSpcReduction="20000"/>
          </a:bodyPr>
          <a:lstStyle/>
          <a:p>
            <a:r>
              <a:rPr lang="en-US" altLang="fa-IR" b="1" dirty="0" smtClean="0">
                <a:latin typeface="TimesNewRoman"/>
              </a:rPr>
              <a:t>Peripheral and coronary arteriolar </a:t>
            </a:r>
            <a:r>
              <a:rPr lang="en-US" altLang="fa-IR" b="1" dirty="0" smtClean="0">
                <a:latin typeface="TimesNewRoman"/>
              </a:rPr>
              <a:t> vasodilation </a:t>
            </a:r>
            <a:endParaRPr lang="en-US" altLang="fa-IR" b="1" dirty="0" smtClean="0">
              <a:latin typeface="TimesNewRoman"/>
            </a:endParaRPr>
          </a:p>
          <a:p>
            <a:r>
              <a:rPr lang="en-US" altLang="fa-IR" b="1" dirty="0" smtClean="0">
                <a:latin typeface="TimesNewRoman"/>
              </a:rPr>
              <a:t>Rapid onset of antihypertensive effect </a:t>
            </a:r>
          </a:p>
          <a:p>
            <a:pPr lvl="1"/>
            <a:r>
              <a:rPr lang="en-US" altLang="fa-IR" b="1" dirty="0" smtClean="0">
                <a:latin typeface="TimesNewRoman"/>
              </a:rPr>
              <a:t>5-20 minute onset</a:t>
            </a:r>
          </a:p>
          <a:p>
            <a:pPr lvl="1"/>
            <a:r>
              <a:rPr lang="en-US" altLang="fa-IR" b="1" dirty="0" smtClean="0">
                <a:latin typeface="TimesNewRoman"/>
              </a:rPr>
              <a:t>peak effect in 30-60 min</a:t>
            </a:r>
          </a:p>
          <a:p>
            <a:pPr lvl="1"/>
            <a:r>
              <a:rPr lang="en-US" altLang="fa-IR" b="1" dirty="0" smtClean="0">
                <a:latin typeface="TimesNewRoman"/>
              </a:rPr>
              <a:t>duration 4-5 </a:t>
            </a:r>
            <a:r>
              <a:rPr lang="en-US" altLang="fa-IR" b="1" dirty="0" err="1" smtClean="0">
                <a:latin typeface="TimesNewRoman"/>
              </a:rPr>
              <a:t>hr</a:t>
            </a:r>
            <a:endParaRPr lang="en-US" altLang="fa-IR" b="1" dirty="0" smtClean="0">
              <a:latin typeface="TimesNewRoman"/>
            </a:endParaRPr>
          </a:p>
          <a:p>
            <a:r>
              <a:rPr lang="en-US" altLang="fa-IR" b="1" dirty="0" smtClean="0">
                <a:latin typeface="TimesNewRoman"/>
              </a:rPr>
              <a:t>Potential hypotension and/or reflex cardiac stimulation</a:t>
            </a:r>
          </a:p>
          <a:p>
            <a:r>
              <a:rPr lang="en-US" altLang="fa-IR" b="1" dirty="0" smtClean="0">
                <a:latin typeface="TimesNewRoman"/>
              </a:rPr>
              <a:t>Several case reports of cerebral or myocardial ischemia after rapid decrease </a:t>
            </a:r>
            <a:endParaRPr lang="en-US" altLang="fa-IR" b="1" dirty="0" smtClean="0">
              <a:latin typeface="TimesNewRoman"/>
            </a:endParaRPr>
          </a:p>
          <a:p>
            <a:endParaRPr lang="en-US" altLang="fa-IR" b="1" dirty="0">
              <a:latin typeface="TimesNewRoman"/>
            </a:endParaRPr>
          </a:p>
          <a:p>
            <a:r>
              <a:rPr lang="en-US" sz="3300" b="1" dirty="0" err="1"/>
              <a:t>Nicardipine</a:t>
            </a:r>
            <a:r>
              <a:rPr lang="en-US" dirty="0"/>
              <a:t>: 5-15mg/hr</a:t>
            </a:r>
            <a:r>
              <a:rPr lang="en-US" dirty="0" smtClean="0"/>
              <a:t>.</a:t>
            </a:r>
          </a:p>
          <a:p>
            <a:r>
              <a:rPr lang="en-US" dirty="0"/>
              <a:t>use if contraindications to other agents </a:t>
            </a:r>
          </a:p>
          <a:p>
            <a:r>
              <a:rPr lang="en-US" dirty="0"/>
              <a:t>Do not use in acute CHF, ACS</a:t>
            </a:r>
          </a:p>
          <a:p>
            <a:endParaRPr lang="en-US" altLang="fa-IR" b="1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190793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altLang="fa-IR" sz="6600" b="1" dirty="0" smtClean="0"/>
              <a:t>HYPERTENSIVE EMERGENCIES</a:t>
            </a:r>
            <a:endParaRPr lang="en-US" altLang="fa-IR" b="1" dirty="0" smtClean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1121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altLang="fa-IR" sz="4800" b="1" u="sng" dirty="0" smtClean="0">
                <a:latin typeface="TimesNewRoman"/>
              </a:rPr>
              <a:t>Sublingual </a:t>
            </a:r>
            <a:r>
              <a:rPr lang="en-US" altLang="fa-IR" sz="4800" b="1" u="sng" dirty="0" err="1" smtClean="0">
                <a:latin typeface="TimesNewRoman"/>
              </a:rPr>
              <a:t>Nifedipine</a:t>
            </a:r>
            <a:endParaRPr lang="en-US" altLang="fa-IR" b="1" u="sng" dirty="0" smtClean="0">
              <a:latin typeface="TimesNewRoman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fa-IR" sz="3600" b="1" smtClean="0">
                <a:latin typeface="TimesNewRoman"/>
              </a:rPr>
              <a:t>“</a:t>
            </a:r>
            <a:r>
              <a:rPr lang="en-US" altLang="fa-IR" sz="3600" b="1" u="sng" smtClean="0">
                <a:latin typeface="TimesNewRoman"/>
              </a:rPr>
              <a:t>Should a Moratorium be Placed on Sublingual Nifedipine capsules given for hypertensive emergencies and pseudoemergencies?”</a:t>
            </a:r>
          </a:p>
          <a:p>
            <a:endParaRPr lang="en-US" altLang="fa-IR" b="1" smtClean="0">
              <a:latin typeface="TimesNewRoman"/>
            </a:endParaRPr>
          </a:p>
          <a:p>
            <a:pPr lvl="1"/>
            <a:r>
              <a:rPr lang="en-US" altLang="fa-IR" b="1" smtClean="0">
                <a:latin typeface="TimesNewRoman"/>
              </a:rPr>
              <a:t>Grossman, Messerli, Grodzicki, Kowey</a:t>
            </a:r>
          </a:p>
          <a:p>
            <a:pPr lvl="1"/>
            <a:r>
              <a:rPr lang="en-US" altLang="fa-IR" b="1" smtClean="0">
                <a:latin typeface="TimesNewRoman"/>
              </a:rPr>
              <a:t>JAMA, 276 : 1328 - 1331,1996</a:t>
            </a:r>
          </a:p>
        </p:txBody>
      </p:sp>
    </p:spTree>
    <p:extLst>
      <p:ext uri="{BB962C8B-B14F-4D97-AF65-F5344CB8AC3E}">
        <p14:creationId xmlns:p14="http://schemas.microsoft.com/office/powerpoint/2010/main" val="425522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fa-IR" sz="5400" b="1" u="sng" smtClean="0">
                <a:latin typeface="TimesNewRoman"/>
              </a:rPr>
              <a:t>Sublingual Nifedipine</a:t>
            </a:r>
            <a:endParaRPr lang="en-US" altLang="fa-IR" b="1" u="sng" smtClean="0">
              <a:latin typeface="TimesNewRoman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altLang="fa-IR" sz="3600" b="1" u="sng" smtClean="0">
                <a:latin typeface="TimesNewRoman"/>
              </a:rPr>
              <a:t>“Inappropriate physician habits in prescribing nifedipine capsules in hospitalized patients</a:t>
            </a:r>
            <a:r>
              <a:rPr lang="en-US" altLang="fa-IR" b="1" u="sng" smtClean="0">
                <a:latin typeface="TimesNewRoman"/>
              </a:rPr>
              <a:t>”</a:t>
            </a:r>
          </a:p>
          <a:p>
            <a:pPr lvl="1"/>
            <a:r>
              <a:rPr lang="en-US" altLang="fa-IR" sz="2400" b="1" smtClean="0">
                <a:latin typeface="TimesNewRoman"/>
              </a:rPr>
              <a:t>Rehman et al; Am J Hypertension 9 ; 1035, 1996</a:t>
            </a:r>
          </a:p>
          <a:p>
            <a:r>
              <a:rPr lang="en-US" altLang="fa-IR" b="1" smtClean="0">
                <a:latin typeface="TimesNewRoman"/>
              </a:rPr>
              <a:t>Ordered over phone for asymptomatic</a:t>
            </a:r>
          </a:p>
          <a:p>
            <a:r>
              <a:rPr lang="en-US" altLang="fa-IR" b="1" smtClean="0">
                <a:latin typeface="TimesNewRoman"/>
              </a:rPr>
              <a:t>Arbitrary use</a:t>
            </a:r>
          </a:p>
          <a:p>
            <a:r>
              <a:rPr lang="en-US" altLang="fa-IR" b="1" smtClean="0">
                <a:latin typeface="TimesNewRoman"/>
              </a:rPr>
              <a:t>No evidence of bedside evaluation in 98%</a:t>
            </a:r>
          </a:p>
          <a:p>
            <a:r>
              <a:rPr lang="en-US" altLang="fa-IR" b="1" smtClean="0">
                <a:latin typeface="TimesNewRoman"/>
              </a:rPr>
              <a:t>No follow-up exam documented</a:t>
            </a:r>
          </a:p>
          <a:p>
            <a:pPr lvl="1"/>
            <a:endParaRPr lang="en-US" altLang="fa-IR" b="1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2417912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altLang="fa-IR" sz="6000" b="1" i="1" dirty="0" err="1" smtClean="0"/>
              <a:t>Fenoldopam</a:t>
            </a:r>
            <a:endParaRPr lang="en-US" altLang="fa-IR" sz="4800" b="1" u="sng" dirty="0" smtClean="0">
              <a:latin typeface="TimesNewRoman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343400"/>
          </a:xfrm>
        </p:spPr>
        <p:txBody>
          <a:bodyPr>
            <a:normAutofit/>
          </a:bodyPr>
          <a:lstStyle/>
          <a:p>
            <a:r>
              <a:rPr lang="en-US" altLang="fa-IR" sz="4400" b="1" i="1" dirty="0" err="1" smtClean="0"/>
              <a:t>Fenoldopam</a:t>
            </a:r>
            <a:endParaRPr lang="en-US" altLang="fa-IR" sz="4800" b="1" i="1" dirty="0" smtClean="0"/>
          </a:p>
          <a:p>
            <a:pPr lvl="1"/>
            <a:r>
              <a:rPr lang="en-US" altLang="fa-IR" sz="3200" b="1" i="1" dirty="0" smtClean="0"/>
              <a:t>peripheral  Dopamine-1 receptor agonist</a:t>
            </a:r>
          </a:p>
          <a:p>
            <a:pPr lvl="1"/>
            <a:r>
              <a:rPr lang="en-US" altLang="fa-IR" sz="3200" b="1" i="1" dirty="0" smtClean="0"/>
              <a:t>direct vasodilation</a:t>
            </a:r>
          </a:p>
          <a:p>
            <a:pPr lvl="1"/>
            <a:r>
              <a:rPr lang="en-US" altLang="fa-IR" sz="3200" b="1" i="1" dirty="0" smtClean="0"/>
              <a:t>renal artery vasodilation</a:t>
            </a:r>
          </a:p>
          <a:p>
            <a:pPr lvl="1"/>
            <a:r>
              <a:rPr lang="en-US" altLang="fa-IR" sz="3200" b="1" i="1" dirty="0" err="1" smtClean="0"/>
              <a:t>natriuresis</a:t>
            </a:r>
            <a:r>
              <a:rPr lang="en-US" altLang="fa-IR" sz="3200" b="1" i="1" dirty="0" smtClean="0"/>
              <a:t> </a:t>
            </a:r>
            <a:endParaRPr lang="en-US" altLang="fa-IR" sz="3200" b="1" i="1" dirty="0" smtClean="0"/>
          </a:p>
          <a:p>
            <a:pPr lvl="1"/>
            <a:endParaRPr lang="en-US" altLang="fa-IR" sz="32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103706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altLang="fa-IR" sz="6000" b="1" u="sng" dirty="0" smtClean="0">
                <a:latin typeface="TimesNewRoman"/>
              </a:rPr>
              <a:t>DHP-CCB</a:t>
            </a:r>
            <a:endParaRPr lang="en-US" altLang="fa-IR" sz="4800" b="1" u="sng" dirty="0" smtClean="0">
              <a:latin typeface="TimesNewRoman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343400"/>
          </a:xfrm>
        </p:spPr>
        <p:txBody>
          <a:bodyPr>
            <a:normAutofit lnSpcReduction="10000"/>
          </a:bodyPr>
          <a:lstStyle/>
          <a:p>
            <a:r>
              <a:rPr lang="en-US" altLang="fa-IR" sz="4400" b="1" i="1" dirty="0" err="1" smtClean="0"/>
              <a:t>Clevidipine</a:t>
            </a:r>
            <a:r>
              <a:rPr lang="en-US" altLang="fa-IR" sz="4400" b="1" i="1" dirty="0" smtClean="0"/>
              <a:t> </a:t>
            </a:r>
          </a:p>
          <a:p>
            <a:r>
              <a:rPr lang="en-US" altLang="fa-IR" sz="4400" b="1" i="1" dirty="0" err="1" smtClean="0"/>
              <a:t>Nicardipine</a:t>
            </a:r>
            <a:r>
              <a:rPr lang="en-US" altLang="fa-IR" sz="4400" b="1" i="1" dirty="0" smtClean="0"/>
              <a:t> </a:t>
            </a:r>
          </a:p>
          <a:p>
            <a:r>
              <a:rPr lang="en-US" altLang="fa-IR" sz="4400" b="1" i="1" dirty="0" err="1" smtClean="0"/>
              <a:t>Nicardipine</a:t>
            </a:r>
            <a:endParaRPr lang="en-US" altLang="fa-IR" sz="4400" b="1" i="1" dirty="0" smtClean="0"/>
          </a:p>
          <a:p>
            <a:r>
              <a:rPr lang="en-US" altLang="fa-IR" sz="4400" b="1" i="1" dirty="0" err="1" smtClean="0"/>
              <a:t>Nimodipine</a:t>
            </a:r>
            <a:endParaRPr lang="en-US" altLang="fa-IR" sz="4400" b="1" i="1" dirty="0" smtClean="0"/>
          </a:p>
          <a:p>
            <a:pPr lvl="1"/>
            <a:r>
              <a:rPr lang="en-US" altLang="fa-IR" i="1" dirty="0" err="1">
                <a:latin typeface="TimesNewRoman"/>
              </a:rPr>
              <a:t>D</a:t>
            </a:r>
            <a:r>
              <a:rPr lang="en-US" altLang="fa-IR" i="1" dirty="0" err="1" smtClean="0">
                <a:latin typeface="TimesNewRoman"/>
              </a:rPr>
              <a:t>ihydropyridine</a:t>
            </a:r>
            <a:r>
              <a:rPr lang="en-US" altLang="fa-IR" i="1" dirty="0" smtClean="0">
                <a:latin typeface="TimesNewRoman"/>
              </a:rPr>
              <a:t> CCB</a:t>
            </a:r>
          </a:p>
          <a:p>
            <a:pPr lvl="1"/>
            <a:r>
              <a:rPr lang="en-US" altLang="fa-IR" sz="2400" b="1" i="1" dirty="0" err="1" smtClean="0"/>
              <a:t>Clevidipine</a:t>
            </a:r>
            <a:r>
              <a:rPr lang="en-US" altLang="fa-IR" sz="2400" b="1" i="1" dirty="0" smtClean="0"/>
              <a:t>  , </a:t>
            </a:r>
            <a:r>
              <a:rPr lang="en-US" altLang="fa-IR" sz="2400" b="1" i="1" dirty="0" err="1" smtClean="0"/>
              <a:t>Nicardipine</a:t>
            </a:r>
            <a:r>
              <a:rPr lang="en-US" altLang="fa-IR" sz="2400" b="1" i="1" dirty="0" smtClean="0"/>
              <a:t> , </a:t>
            </a:r>
            <a:r>
              <a:rPr lang="en-US" altLang="fa-IR" sz="2400" b="1" i="1" dirty="0" err="1" smtClean="0"/>
              <a:t>Nicardipine</a:t>
            </a:r>
            <a:r>
              <a:rPr lang="en-US" altLang="fa-IR" sz="2400" b="1" i="1" dirty="0" smtClean="0"/>
              <a:t> </a:t>
            </a:r>
            <a:r>
              <a:rPr lang="en-US" altLang="fa-IR" sz="2400" b="1" i="1" dirty="0" smtClean="0">
                <a:sym typeface="Wingdings" panose="05000000000000000000" pitchFamily="2" charset="2"/>
              </a:rPr>
              <a:t> IHD</a:t>
            </a:r>
          </a:p>
          <a:p>
            <a:pPr lvl="1"/>
            <a:r>
              <a:rPr lang="en-US" altLang="fa-IR" sz="2400" b="1" i="1" dirty="0" err="1" smtClean="0"/>
              <a:t>Nimodipine</a:t>
            </a:r>
            <a:r>
              <a:rPr lang="en-US" altLang="fa-IR" sz="2400" b="1" i="1" dirty="0" smtClean="0"/>
              <a:t> </a:t>
            </a:r>
            <a:r>
              <a:rPr lang="en-US" altLang="fa-IR" sz="2400" b="1" i="1" dirty="0" smtClean="0">
                <a:sym typeface="Wingdings" panose="05000000000000000000" pitchFamily="2" charset="2"/>
              </a:rPr>
              <a:t> Subarachnoid hemorrhage</a:t>
            </a:r>
            <a:endParaRPr lang="en-US" altLang="fa-IR" sz="2400" b="1" i="1" dirty="0"/>
          </a:p>
          <a:p>
            <a:pPr lvl="1"/>
            <a:endParaRPr lang="en-US" altLang="fa-IR" sz="2400" i="1" dirty="0"/>
          </a:p>
          <a:p>
            <a:pPr lvl="1"/>
            <a:endParaRPr lang="en-US" altLang="fa-IR" sz="3600" b="1" i="1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206836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altLang="fa-IR" sz="6000" b="1" dirty="0" smtClean="0">
                <a:latin typeface="TimesNewRoman"/>
              </a:rPr>
              <a:t>Labetalol</a:t>
            </a:r>
            <a:endParaRPr lang="en-US" altLang="fa-IR" b="1" dirty="0" smtClean="0">
              <a:solidFill>
                <a:schemeClr val="tx1"/>
              </a:solidFill>
              <a:latin typeface="TimesNewRoman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altLang="fa-IR" b="1" dirty="0" smtClean="0">
                <a:latin typeface="TimesNewRoman"/>
              </a:rPr>
              <a:t>Combined </a:t>
            </a:r>
            <a:r>
              <a:rPr lang="en-US" altLang="fa-IR" b="1" dirty="0" smtClean="0">
                <a:latin typeface="Symbol" panose="05050102010706020507" pitchFamily="18" charset="2"/>
              </a:rPr>
              <a:t>a</a:t>
            </a:r>
            <a:r>
              <a:rPr lang="en-US" altLang="fa-IR" b="1" dirty="0" smtClean="0">
                <a:latin typeface="TimesNewRoman"/>
              </a:rPr>
              <a:t>, </a:t>
            </a:r>
            <a:r>
              <a:rPr lang="en-US" altLang="fa-IR" b="1" dirty="0" smtClean="0">
                <a:latin typeface="Symbol" panose="05050102010706020507" pitchFamily="18" charset="2"/>
              </a:rPr>
              <a:t>b </a:t>
            </a:r>
            <a:r>
              <a:rPr lang="en-US" altLang="fa-IR" b="1" dirty="0" smtClean="0">
                <a:latin typeface="TimesNewRoman"/>
              </a:rPr>
              <a:t>adrenergic blockade</a:t>
            </a:r>
          </a:p>
          <a:p>
            <a:r>
              <a:rPr lang="en-US" altLang="fa-IR" b="1" dirty="0" smtClean="0">
                <a:latin typeface="TimesNewRoman"/>
              </a:rPr>
              <a:t>Usual contraindications to </a:t>
            </a:r>
            <a:r>
              <a:rPr lang="en-US" altLang="fa-IR" b="1" dirty="0" smtClean="0">
                <a:latin typeface="Symbol" panose="05050102010706020507" pitchFamily="18" charset="2"/>
              </a:rPr>
              <a:t>b</a:t>
            </a:r>
            <a:r>
              <a:rPr lang="en-US" altLang="fa-IR" b="1" dirty="0" smtClean="0">
                <a:latin typeface="TimesNewRoman"/>
              </a:rPr>
              <a:t>-blockade</a:t>
            </a:r>
          </a:p>
          <a:p>
            <a:r>
              <a:rPr lang="en-US" altLang="fa-IR" b="1" dirty="0" smtClean="0">
                <a:latin typeface="TimesNewRoman"/>
              </a:rPr>
              <a:t>Rapidly effective when given IV; </a:t>
            </a:r>
          </a:p>
          <a:p>
            <a:r>
              <a:rPr lang="en-US" altLang="fa-IR" b="1" dirty="0" smtClean="0">
                <a:latin typeface="TimesNewRoman"/>
              </a:rPr>
              <a:t>Onset &lt; 5 min, peak 5-10 min, duration 2-6 </a:t>
            </a:r>
            <a:r>
              <a:rPr lang="en-US" altLang="fa-IR" b="1" dirty="0" err="1" smtClean="0">
                <a:latin typeface="TimesNewRoman"/>
              </a:rPr>
              <a:t>hr</a:t>
            </a:r>
            <a:r>
              <a:rPr lang="en-US" altLang="fa-IR" b="1" dirty="0" smtClean="0">
                <a:latin typeface="TimesNewRoman"/>
              </a:rPr>
              <a:t> (sometimes longer</a:t>
            </a:r>
            <a:r>
              <a:rPr lang="en-US" altLang="fa-IR" b="1" dirty="0" smtClean="0">
                <a:latin typeface="TimesNewRoman"/>
              </a:rPr>
              <a:t>)</a:t>
            </a:r>
          </a:p>
          <a:p>
            <a:endParaRPr lang="en-US" altLang="fa-IR" b="1" dirty="0" smtClean="0">
              <a:latin typeface="TimesNewRoman"/>
            </a:endParaRPr>
          </a:p>
          <a:p>
            <a:endParaRPr lang="en-US" altLang="fa-IR" b="1" dirty="0" smtClean="0">
              <a:latin typeface="TimesNewRoman"/>
            </a:endParaRPr>
          </a:p>
          <a:p>
            <a:r>
              <a:rPr lang="en-US" altLang="fa-IR" b="1" dirty="0" smtClean="0">
                <a:latin typeface="TimesNewRoman"/>
              </a:rPr>
              <a:t>Usual dosage 20 mg IV</a:t>
            </a:r>
            <a:r>
              <a:rPr lang="en-US" altLang="fa-IR" b="1" dirty="0" smtClean="0">
                <a:latin typeface="TimesNewRoman"/>
              </a:rPr>
              <a:t>,</a:t>
            </a:r>
          </a:p>
          <a:p>
            <a:r>
              <a:rPr lang="en-US" altLang="fa-IR" b="1" dirty="0" smtClean="0">
                <a:latin typeface="TimesNewRoman"/>
              </a:rPr>
              <a:t> </a:t>
            </a:r>
            <a:r>
              <a:rPr lang="en-US" altLang="fa-IR" b="1" dirty="0" smtClean="0">
                <a:latin typeface="TimesNewRoman"/>
              </a:rPr>
              <a:t>then 40-80 mg IV q 10-15 min until achieving</a:t>
            </a:r>
            <a:br>
              <a:rPr lang="en-US" altLang="fa-IR" b="1" dirty="0" smtClean="0">
                <a:latin typeface="TimesNewRoman"/>
              </a:rPr>
            </a:br>
            <a:r>
              <a:rPr lang="en-US" altLang="fa-IR" b="1" dirty="0" smtClean="0">
                <a:latin typeface="TimesNewRoman"/>
              </a:rPr>
              <a:t>desired effect, or total of 300 </a:t>
            </a:r>
            <a:r>
              <a:rPr lang="en-US" altLang="fa-IR" b="1" dirty="0" smtClean="0">
                <a:latin typeface="TimesNewRoman"/>
              </a:rPr>
              <a:t>mg</a:t>
            </a:r>
            <a:endParaRPr lang="en-US" altLang="fa-IR" b="1" dirty="0">
              <a:latin typeface="TimesNewRoman"/>
            </a:endParaRPr>
          </a:p>
          <a:p>
            <a:r>
              <a:rPr lang="en-US" dirty="0" smtClean="0"/>
              <a:t>Then </a:t>
            </a:r>
            <a:r>
              <a:rPr lang="en-US" dirty="0" err="1"/>
              <a:t>gtt</a:t>
            </a:r>
            <a:r>
              <a:rPr lang="en-US" dirty="0"/>
              <a:t> 0.5-2mg/min.</a:t>
            </a:r>
            <a:r>
              <a:rPr lang="en-US" altLang="fa-IR" b="1" dirty="0" smtClean="0">
                <a:latin typeface="TimesNewRoman"/>
              </a:rPr>
              <a:t/>
            </a:r>
            <a:br>
              <a:rPr lang="en-US" altLang="fa-IR" b="1" dirty="0" smtClean="0">
                <a:latin typeface="TimesNewRoman"/>
              </a:rPr>
            </a:br>
            <a:endParaRPr lang="en-US" altLang="fa-IR" b="1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344622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altLang="fa-IR" sz="6000" b="1" u="sng" dirty="0" smtClean="0">
                <a:latin typeface="TimesNewRoman"/>
              </a:rPr>
              <a:t>Hydralazine</a:t>
            </a:r>
            <a:endParaRPr lang="en-US" altLang="fa-IR" b="1" u="sng" dirty="0" smtClean="0">
              <a:solidFill>
                <a:schemeClr val="tx1"/>
              </a:solidFill>
              <a:latin typeface="TimesNewRoman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87680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fa-IR" b="1" dirty="0" smtClean="0">
                <a:solidFill>
                  <a:srgbClr val="FF0000"/>
                </a:solidFill>
                <a:latin typeface="TimesNewRoman"/>
              </a:rPr>
              <a:t>Unpredictable</a:t>
            </a:r>
            <a:r>
              <a:rPr lang="en-US" altLang="fa-IR" b="1" dirty="0" smtClean="0">
                <a:latin typeface="TimesNewRoman"/>
              </a:rPr>
              <a:t> hypotensive effect</a:t>
            </a:r>
          </a:p>
          <a:p>
            <a:pPr>
              <a:lnSpc>
                <a:spcPct val="170000"/>
              </a:lnSpc>
            </a:pPr>
            <a:r>
              <a:rPr lang="en-US" altLang="fa-IR" b="1" dirty="0" smtClean="0">
                <a:solidFill>
                  <a:srgbClr val="FF0000"/>
                </a:solidFill>
                <a:latin typeface="TimesNewRoman"/>
              </a:rPr>
              <a:t>Delayed</a:t>
            </a:r>
            <a:r>
              <a:rPr lang="en-US" altLang="fa-IR" b="1" dirty="0" smtClean="0">
                <a:latin typeface="TimesNewRoman"/>
              </a:rPr>
              <a:t> onset compared to other parenteral agents</a:t>
            </a:r>
          </a:p>
          <a:p>
            <a:pPr>
              <a:lnSpc>
                <a:spcPct val="170000"/>
              </a:lnSpc>
            </a:pPr>
            <a:r>
              <a:rPr lang="en-US" altLang="fa-IR" b="1" dirty="0" smtClean="0">
                <a:solidFill>
                  <a:srgbClr val="FF0000"/>
                </a:solidFill>
                <a:latin typeface="TimesNewRoman"/>
              </a:rPr>
              <a:t>Reflex</a:t>
            </a:r>
            <a:r>
              <a:rPr lang="en-US" altLang="fa-IR" b="1" dirty="0" smtClean="0">
                <a:latin typeface="TimesNewRoman"/>
              </a:rPr>
              <a:t> increase in HR and </a:t>
            </a:r>
            <a:r>
              <a:rPr lang="en-US" altLang="fa-IR" b="1" dirty="0" smtClean="0">
                <a:latin typeface="TimesNewRoman"/>
              </a:rPr>
              <a:t>CO</a:t>
            </a:r>
          </a:p>
          <a:p>
            <a:pPr>
              <a:lnSpc>
                <a:spcPct val="170000"/>
              </a:lnSpc>
            </a:pPr>
            <a:r>
              <a:rPr lang="en-US" altLang="fa-IR" b="1" dirty="0">
                <a:latin typeface="TimesNewRoman"/>
              </a:rPr>
              <a:t>Adverse effects on </a:t>
            </a:r>
            <a:r>
              <a:rPr lang="en-US" altLang="fa-IR" b="1" dirty="0">
                <a:solidFill>
                  <a:srgbClr val="FF0000"/>
                </a:solidFill>
                <a:latin typeface="TimesNewRoman"/>
              </a:rPr>
              <a:t>cerebral autoregulation</a:t>
            </a:r>
          </a:p>
          <a:p>
            <a:pPr>
              <a:lnSpc>
                <a:spcPct val="170000"/>
              </a:lnSpc>
            </a:pPr>
            <a:endParaRPr lang="en-US" altLang="fa-IR" b="1" dirty="0" smtClean="0">
              <a:latin typeface="TimesNewRoman"/>
            </a:endParaRPr>
          </a:p>
          <a:p>
            <a:pPr>
              <a:lnSpc>
                <a:spcPct val="170000"/>
              </a:lnSpc>
            </a:pPr>
            <a:endParaRPr lang="en-US" altLang="fa-IR" b="1" dirty="0" smtClean="0">
              <a:latin typeface="TimesNewRoman"/>
            </a:endParaRPr>
          </a:p>
          <a:p>
            <a:pPr>
              <a:lnSpc>
                <a:spcPct val="170000"/>
              </a:lnSpc>
            </a:pPr>
            <a:r>
              <a:rPr lang="en-US" altLang="fa-IR" b="1" dirty="0" smtClean="0">
                <a:latin typeface="TimesNewRoman"/>
              </a:rPr>
              <a:t>Largely outmoded for acute therapy except in pre-eclampsia/eclampsia,</a:t>
            </a:r>
            <a:br>
              <a:rPr lang="en-US" altLang="fa-IR" b="1" dirty="0" smtClean="0">
                <a:latin typeface="TimesNewRoman"/>
              </a:rPr>
            </a:br>
            <a:r>
              <a:rPr lang="en-US" altLang="fa-IR" b="1" dirty="0" smtClean="0">
                <a:latin typeface="TimesNewRoman"/>
              </a:rPr>
              <a:t>where it is “traditional” therapy</a:t>
            </a:r>
          </a:p>
          <a:p>
            <a:pPr>
              <a:lnSpc>
                <a:spcPct val="170000"/>
              </a:lnSpc>
            </a:pPr>
            <a:r>
              <a:rPr lang="en-US" altLang="fa-IR" b="1" dirty="0" smtClean="0">
                <a:latin typeface="TimesNewRoman"/>
              </a:rPr>
              <a:t>5 mg IV/IM</a:t>
            </a:r>
            <a:r>
              <a:rPr lang="en-US" altLang="fa-IR" b="1" dirty="0" smtClean="0">
                <a:latin typeface="TimesNewRoman"/>
                <a:sym typeface="Wingdings" panose="05000000000000000000" pitchFamily="2" charset="2"/>
              </a:rPr>
              <a:t> 5-10 mg IV q20-40 min  Max20- 40 mg</a:t>
            </a:r>
          </a:p>
          <a:p>
            <a:pPr>
              <a:lnSpc>
                <a:spcPct val="170000"/>
              </a:lnSpc>
            </a:pPr>
            <a:endParaRPr lang="en-US" altLang="fa-IR" b="1" dirty="0">
              <a:latin typeface="TimesNewRoman"/>
              <a:sym typeface="Wingdings" panose="05000000000000000000" pitchFamily="2" charset="2"/>
            </a:endParaRPr>
          </a:p>
          <a:p>
            <a:pPr>
              <a:lnSpc>
                <a:spcPct val="170000"/>
              </a:lnSpc>
            </a:pPr>
            <a:endParaRPr lang="en-US" altLang="fa-IR" b="1" dirty="0">
              <a:latin typeface="TimesNewRoman"/>
            </a:endParaRPr>
          </a:p>
          <a:p>
            <a:pPr algn="ctr">
              <a:lnSpc>
                <a:spcPct val="170000"/>
              </a:lnSpc>
            </a:pPr>
            <a:r>
              <a:rPr lang="en-US" sz="3400" b="1" dirty="0"/>
              <a:t>DO NOT USE HYDRALAZINE </a:t>
            </a:r>
            <a:endParaRPr lang="en-US" altLang="fa-IR" sz="3400" b="1" dirty="0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411194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altLang="fa-IR" sz="6000" b="1" u="sng" dirty="0" smtClean="0">
                <a:latin typeface="TimesNewRoman"/>
              </a:rPr>
              <a:t>ACE inhibitors</a:t>
            </a:r>
            <a:endParaRPr lang="en-US" altLang="fa-IR" b="1" u="sng" dirty="0" smtClean="0">
              <a:solidFill>
                <a:schemeClr val="tx1"/>
              </a:solidFill>
              <a:latin typeface="TimesNewRoman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>
            <a:normAutofit fontScale="92500" lnSpcReduction="10000"/>
          </a:bodyPr>
          <a:lstStyle/>
          <a:p>
            <a:r>
              <a:rPr lang="en-US" altLang="fa-IR" b="1" smtClean="0">
                <a:latin typeface="TimesNewRoman"/>
              </a:rPr>
              <a:t>IV enalaprilat, oral captopril potentially useful for acute BP reduction</a:t>
            </a:r>
          </a:p>
          <a:p>
            <a:r>
              <a:rPr lang="en-US" altLang="fa-IR" b="1" smtClean="0">
                <a:latin typeface="TimesNewRoman"/>
              </a:rPr>
              <a:t>Little clinical experience in patients with hypertensive emergencies</a:t>
            </a:r>
          </a:p>
          <a:p>
            <a:r>
              <a:rPr lang="en-US" altLang="fa-IR" b="1" smtClean="0">
                <a:latin typeface="TimesNewRoman"/>
              </a:rPr>
              <a:t>Difficult to titrate (sometimes ineffective, sometimes excessive BP </a:t>
            </a:r>
            <a:r>
              <a:rPr lang="en-US" altLang="fa-IR" b="1" smtClean="0">
                <a:latin typeface="Symbol" panose="05050102010706020507" pitchFamily="18" charset="2"/>
              </a:rPr>
              <a:t>¯</a:t>
            </a:r>
            <a:r>
              <a:rPr lang="en-US" altLang="fa-IR" b="1" smtClean="0">
                <a:latin typeface="TimesNewRoman"/>
              </a:rPr>
              <a:t>)</a:t>
            </a:r>
          </a:p>
          <a:p>
            <a:r>
              <a:rPr lang="en-US" altLang="fa-IR" b="1" smtClean="0">
                <a:latin typeface="TimesNewRoman"/>
              </a:rPr>
              <a:t>Positive effects on cerebral autoregulation</a:t>
            </a:r>
            <a:r>
              <a:rPr lang="en-US" altLang="fa-IR" smtClean="0">
                <a:latin typeface="TimesNewRoman"/>
              </a:rPr>
              <a:t/>
            </a:r>
            <a:br>
              <a:rPr lang="en-US" altLang="fa-IR" smtClean="0">
                <a:latin typeface="TimesNewRoman"/>
              </a:rPr>
            </a:br>
            <a:endParaRPr lang="en-US" altLang="fa-IR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157092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8382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US" altLang="fa-IR" sz="6000" b="1" u="sng" dirty="0" err="1" smtClean="0">
                <a:latin typeface="TimesNewRoman"/>
              </a:rPr>
              <a:t>Diazoxide</a:t>
            </a:r>
            <a:endParaRPr lang="en-US" altLang="fa-IR" sz="6000" b="1" u="sng" dirty="0" smtClean="0">
              <a:solidFill>
                <a:schemeClr val="tx1"/>
              </a:solidFill>
              <a:latin typeface="TimesNewRoman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fa-IR" b="1" smtClean="0">
                <a:latin typeface="TimesNewRoman"/>
              </a:rPr>
              <a:t>Rapid effect when given as IV bolus</a:t>
            </a:r>
          </a:p>
          <a:p>
            <a:r>
              <a:rPr lang="en-US" altLang="fa-IR" b="1" smtClean="0">
                <a:latin typeface="TimesNewRoman"/>
              </a:rPr>
              <a:t>Potential hypotension (long-lasting) </a:t>
            </a:r>
            <a:r>
              <a:rPr lang="en-US" altLang="fa-IR" b="1" smtClean="0">
                <a:latin typeface="Symbol" panose="05050102010706020507" pitchFamily="18" charset="2"/>
              </a:rPr>
              <a:t>® </a:t>
            </a:r>
            <a:r>
              <a:rPr lang="en-US" altLang="fa-IR" b="1" smtClean="0">
                <a:latin typeface="TimesNewRoman"/>
              </a:rPr>
              <a:t>cerebral and myocardial ischemia</a:t>
            </a:r>
          </a:p>
          <a:p>
            <a:r>
              <a:rPr lang="en-US" altLang="fa-IR" b="1" smtClean="0">
                <a:latin typeface="TimesNewRoman"/>
              </a:rPr>
              <a:t>Marked reflex increase in HR and CO (</a:t>
            </a:r>
            <a:r>
              <a:rPr lang="en-US" altLang="fa-IR" b="1" smtClean="0">
                <a:latin typeface="Symbol" panose="05050102010706020507" pitchFamily="18" charset="2"/>
              </a:rPr>
              <a:t>­ </a:t>
            </a:r>
            <a:r>
              <a:rPr lang="en-US" altLang="fa-IR" b="1" smtClean="0">
                <a:latin typeface="TimesNewRoman"/>
              </a:rPr>
              <a:t>myocardial oxygen demand)</a:t>
            </a:r>
          </a:p>
          <a:p>
            <a:r>
              <a:rPr lang="en-US" altLang="fa-IR" b="1" smtClean="0">
                <a:latin typeface="TimesNewRoman"/>
              </a:rPr>
              <a:t>Rarely a first-line </a:t>
            </a:r>
          </a:p>
          <a:p>
            <a:r>
              <a:rPr lang="en-US" altLang="fa-IR" b="1" smtClean="0">
                <a:latin typeface="TimesNewRoman"/>
              </a:rPr>
              <a:t>Dose 1-3 mg/kg IV bolus q 10-15 min until desired BP achieved</a:t>
            </a:r>
          </a:p>
          <a:p>
            <a:endParaRPr lang="en-US" altLang="fa-IR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392183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US" altLang="fa-IR" sz="6000" b="1" u="sng" dirty="0" smtClean="0">
                <a:latin typeface="TimesNewRoman"/>
              </a:rPr>
              <a:t>Clonidine</a:t>
            </a:r>
            <a:endParaRPr lang="en-US" altLang="fa-IR" b="1" u="sng" dirty="0" smtClean="0">
              <a:solidFill>
                <a:schemeClr val="tx1"/>
              </a:solidFill>
              <a:latin typeface="TimesNewRoman"/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 altLang="fa-IR" b="1" smtClean="0">
                <a:latin typeface="TimesNewRoman"/>
              </a:rPr>
              <a:t>Central </a:t>
            </a:r>
            <a:r>
              <a:rPr lang="en-US" altLang="fa-IR" b="1" smtClean="0">
                <a:latin typeface="Symbol" panose="05050102010706020507" pitchFamily="18" charset="2"/>
              </a:rPr>
              <a:t>a</a:t>
            </a:r>
            <a:r>
              <a:rPr lang="en-US" altLang="fa-IR" b="1" smtClean="0">
                <a:latin typeface="TimesNewRoman"/>
              </a:rPr>
              <a:t>-agonist; </a:t>
            </a:r>
            <a:r>
              <a:rPr lang="en-US" altLang="fa-IR" b="1" smtClean="0">
                <a:latin typeface="Symbol" panose="05050102010706020507" pitchFamily="18" charset="2"/>
              </a:rPr>
              <a:t>¯ </a:t>
            </a:r>
            <a:r>
              <a:rPr lang="en-US" altLang="fa-IR" b="1" smtClean="0">
                <a:latin typeface="TimesNewRoman"/>
              </a:rPr>
              <a:t>sympathetic tone to heart and peripheral vessels</a:t>
            </a:r>
          </a:p>
          <a:p>
            <a:r>
              <a:rPr lang="en-US" altLang="fa-IR" b="1" smtClean="0">
                <a:latin typeface="TimesNewRoman"/>
              </a:rPr>
              <a:t>Usual regimen: 0.1-0.2 mg po, then 0.1 mg po q hr until desired BP achieved</a:t>
            </a:r>
          </a:p>
          <a:p>
            <a:r>
              <a:rPr lang="en-US" altLang="fa-IR" b="1" smtClean="0">
                <a:latin typeface="TimesNewRoman"/>
              </a:rPr>
              <a:t>Onset 30-60 min, peak 2-4 hr, duration 6-12 hr</a:t>
            </a:r>
          </a:p>
          <a:p>
            <a:r>
              <a:rPr lang="en-US" altLang="fa-IR" b="1" smtClean="0">
                <a:latin typeface="TimesNewRoman"/>
              </a:rPr>
              <a:t>Sedation may interfere with neurologic assessment of pt</a:t>
            </a:r>
          </a:p>
          <a:p>
            <a:r>
              <a:rPr lang="en-US" altLang="fa-IR" b="1" smtClean="0">
                <a:latin typeface="TimesNewRoman"/>
              </a:rPr>
              <a:t>Rarely a first-line agent </a:t>
            </a:r>
            <a:r>
              <a:rPr lang="en-US" altLang="fa-IR" smtClean="0">
                <a:latin typeface="TimesNewRoman"/>
              </a:rPr>
              <a:t/>
            </a:r>
            <a:br>
              <a:rPr lang="en-US" altLang="fa-IR" smtClean="0">
                <a:latin typeface="TimesNewRoman"/>
              </a:rPr>
            </a:br>
            <a:endParaRPr lang="en-US" altLang="fa-IR" smtClean="0">
              <a:latin typeface="TimesNewRoman"/>
            </a:endParaRPr>
          </a:p>
        </p:txBody>
      </p:sp>
    </p:spTree>
    <p:extLst>
      <p:ext uri="{BB962C8B-B14F-4D97-AF65-F5344CB8AC3E}">
        <p14:creationId xmlns:p14="http://schemas.microsoft.com/office/powerpoint/2010/main" val="337272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fa-IR" sz="4400" b="1" dirty="0" smtClean="0"/>
              <a:t>High </a:t>
            </a:r>
            <a:r>
              <a:rPr lang="en-US" altLang="fa-IR" sz="4400" b="1" dirty="0" smtClean="0"/>
              <a:t>BP </a:t>
            </a:r>
            <a:endParaRPr lang="en-US" altLang="fa-IR" sz="4400" b="1" dirty="0" smtClean="0"/>
          </a:p>
          <a:p>
            <a:pPr marL="0" indent="0" algn="ctr">
              <a:buNone/>
            </a:pPr>
            <a:r>
              <a:rPr lang="en-US" altLang="fa-IR" sz="3600" b="1" u="sng" dirty="0" smtClean="0"/>
              <a:t>WITHOUT</a:t>
            </a:r>
            <a:r>
              <a:rPr lang="en-US" altLang="fa-IR" sz="3600" b="1" dirty="0" smtClean="0"/>
              <a:t> </a:t>
            </a:r>
            <a:r>
              <a:rPr lang="en-US" altLang="fa-IR" sz="3600" b="1" dirty="0" smtClean="0"/>
              <a:t>acute end-organ dysfunction          </a:t>
            </a:r>
            <a:endParaRPr lang="en-US" altLang="fa-IR" sz="3600" b="1" dirty="0" smtClean="0"/>
          </a:p>
          <a:p>
            <a:pPr marL="0" indent="0" algn="ctr">
              <a:buNone/>
            </a:pPr>
            <a:r>
              <a:rPr lang="en-US" altLang="fa-IR" sz="4400" b="1" u="sng" dirty="0" smtClean="0"/>
              <a:t>IS </a:t>
            </a:r>
            <a:r>
              <a:rPr lang="en-US" altLang="fa-IR" sz="4400" b="1" u="sng" dirty="0" smtClean="0"/>
              <a:t>NOT</a:t>
            </a:r>
            <a:r>
              <a:rPr lang="en-US" altLang="fa-IR" sz="4400" b="1" dirty="0" smtClean="0"/>
              <a:t> a hypertensive </a:t>
            </a:r>
            <a:r>
              <a:rPr lang="en-US" altLang="fa-IR" sz="4400" b="1" dirty="0" smtClean="0"/>
              <a:t>emergency</a:t>
            </a:r>
          </a:p>
          <a:p>
            <a:pPr marL="0" indent="0" algn="ctr">
              <a:buNone/>
            </a:pPr>
            <a:endParaRPr lang="en-US" altLang="fa-IR" sz="4400" b="1" dirty="0" smtClean="0"/>
          </a:p>
          <a:p>
            <a:pPr marL="0" indent="0" algn="ctr">
              <a:buNone/>
            </a:pPr>
            <a:r>
              <a:rPr lang="en-US" altLang="fa-IR" sz="4400" b="1" dirty="0" smtClean="0">
                <a:solidFill>
                  <a:srgbClr val="FF0000"/>
                </a:solidFill>
              </a:rPr>
              <a:t>“Hypertensive </a:t>
            </a:r>
            <a:r>
              <a:rPr lang="en-US" altLang="fa-IR" sz="4400" b="1" dirty="0" smtClean="0">
                <a:solidFill>
                  <a:srgbClr val="FF0000"/>
                </a:solidFill>
              </a:rPr>
              <a:t>Urgency”</a:t>
            </a:r>
          </a:p>
        </p:txBody>
      </p:sp>
    </p:spTree>
    <p:extLst>
      <p:ext uri="{BB962C8B-B14F-4D97-AF65-F5344CB8AC3E}">
        <p14:creationId xmlns:p14="http://schemas.microsoft.com/office/powerpoint/2010/main" val="98516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fa-IR" sz="4800" b="1" u="sng" dirty="0" smtClean="0"/>
              <a:t>Hypertensive Emergencies : Objectives</a:t>
            </a:r>
            <a:endParaRPr lang="en-US" altLang="fa-IR" b="1" u="sng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57400"/>
            <a:ext cx="8610600" cy="452596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en-US" altLang="fa-IR" b="1" dirty="0" smtClean="0"/>
              <a:t>Distinguish </a:t>
            </a:r>
            <a:r>
              <a:rPr lang="en-US" altLang="fa-IR" b="1" dirty="0" smtClean="0">
                <a:solidFill>
                  <a:srgbClr val="FF0000"/>
                </a:solidFill>
              </a:rPr>
              <a:t>which hypertensive </a:t>
            </a:r>
            <a:r>
              <a:rPr lang="en-US" altLang="fa-IR" b="1" dirty="0" smtClean="0"/>
              <a:t>presentations require </a:t>
            </a:r>
            <a:r>
              <a:rPr lang="en-US" altLang="fa-IR" b="1" dirty="0" smtClean="0">
                <a:solidFill>
                  <a:srgbClr val="C00000"/>
                </a:solidFill>
              </a:rPr>
              <a:t>immediate</a:t>
            </a:r>
            <a:r>
              <a:rPr lang="en-US" altLang="fa-IR" b="1" dirty="0" smtClean="0"/>
              <a:t> </a:t>
            </a:r>
            <a:r>
              <a:rPr lang="en-US" altLang="fa-IR" b="1" dirty="0" smtClean="0"/>
              <a:t>therapy</a:t>
            </a:r>
          </a:p>
          <a:p>
            <a:endParaRPr lang="en-US" altLang="fa-IR" b="1" dirty="0" smtClean="0"/>
          </a:p>
          <a:p>
            <a:r>
              <a:rPr lang="en-US" altLang="fa-IR" b="1" dirty="0" smtClean="0"/>
              <a:t>Describe </a:t>
            </a:r>
            <a:r>
              <a:rPr lang="en-US" altLang="fa-IR" b="1" dirty="0" smtClean="0">
                <a:solidFill>
                  <a:srgbClr val="FF0000"/>
                </a:solidFill>
              </a:rPr>
              <a:t>appropriate therapies </a:t>
            </a:r>
            <a:r>
              <a:rPr lang="en-US" altLang="fa-IR" b="1" dirty="0" smtClean="0"/>
              <a:t>for each </a:t>
            </a:r>
            <a:r>
              <a:rPr lang="en-US" altLang="fa-IR" b="1" dirty="0" smtClean="0"/>
              <a:t>presentation</a:t>
            </a:r>
          </a:p>
          <a:p>
            <a:endParaRPr lang="en-US" altLang="fa-IR" b="1" dirty="0" smtClean="0"/>
          </a:p>
          <a:p>
            <a:r>
              <a:rPr lang="en-US" altLang="fa-IR" b="1" dirty="0" smtClean="0"/>
              <a:t>Describe the </a:t>
            </a:r>
            <a:r>
              <a:rPr lang="en-US" altLang="fa-IR" b="1" dirty="0" smtClean="0">
                <a:solidFill>
                  <a:srgbClr val="FF0000"/>
                </a:solidFill>
              </a:rPr>
              <a:t>risks of </a:t>
            </a:r>
            <a:r>
              <a:rPr lang="en-US" altLang="fa-IR" b="1" dirty="0" smtClean="0">
                <a:solidFill>
                  <a:srgbClr val="FF0000"/>
                </a:solidFill>
              </a:rPr>
              <a:t>treatment</a:t>
            </a:r>
          </a:p>
          <a:p>
            <a:endParaRPr lang="en-US" altLang="fa-IR" b="1" dirty="0" smtClean="0">
              <a:solidFill>
                <a:srgbClr val="FF0000"/>
              </a:solidFill>
            </a:endParaRPr>
          </a:p>
          <a:p>
            <a:r>
              <a:rPr lang="en-US" altLang="fa-IR" b="1" dirty="0" smtClean="0"/>
              <a:t>Discuss the </a:t>
            </a:r>
            <a:r>
              <a:rPr lang="en-US" altLang="fa-IR" b="1" dirty="0" smtClean="0">
                <a:solidFill>
                  <a:srgbClr val="FF0000"/>
                </a:solidFill>
              </a:rPr>
              <a:t>advantages and disadvantages </a:t>
            </a:r>
            <a:r>
              <a:rPr lang="en-US" altLang="fa-IR" b="1" dirty="0" smtClean="0"/>
              <a:t>of currently available antihypertensive drugs</a:t>
            </a:r>
          </a:p>
        </p:txBody>
      </p:sp>
    </p:spTree>
    <p:extLst>
      <p:ext uri="{BB962C8B-B14F-4D97-AF65-F5344CB8AC3E}">
        <p14:creationId xmlns:p14="http://schemas.microsoft.com/office/powerpoint/2010/main" val="404727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TREATMENT OPTIONS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4864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Hypertensive </a:t>
            </a:r>
            <a:r>
              <a:rPr lang="en-US" b="1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Urgency</a:t>
            </a:r>
            <a:r>
              <a:rPr lang="en-US" b="1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n-US" sz="26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Goal: Reduce BP to </a:t>
            </a:r>
            <a:r>
              <a:rPr lang="en-US" sz="2800" b="1" i="1" u="sng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&lt;160/100 </a:t>
            </a:r>
            <a:r>
              <a:rPr lang="en-US" sz="26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over </a:t>
            </a:r>
            <a:r>
              <a:rPr lang="en-US" sz="26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several hours to </a:t>
            </a:r>
            <a:r>
              <a:rPr lang="en-US" sz="2600" dirty="0" smtClean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day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sz="3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Elderly </a:t>
            </a:r>
            <a:r>
              <a:rPr lang="en-US" sz="26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Helvetica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en-US" sz="26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 at high risk of ischemia from rapid reduction of BP, therefore slower reduction in BP in this </a:t>
            </a:r>
            <a:r>
              <a:rPr lang="en-US" sz="2600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patient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 smtClean="0">
              <a:solidFill>
                <a:srgbClr val="444444"/>
              </a:solidFill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C</a:t>
            </a:r>
            <a:r>
              <a:rPr lang="en-US" sz="2800" dirty="0" smtClean="0"/>
              <a:t>ontroversial </a:t>
            </a:r>
            <a:r>
              <a:rPr lang="en-US" sz="2800" dirty="0" smtClean="0">
                <a:sym typeface="Wingdings" panose="05000000000000000000" pitchFamily="2" charset="2"/>
              </a:rPr>
              <a:t></a:t>
            </a:r>
            <a:r>
              <a:rPr lang="en-US" sz="2800" dirty="0" smtClean="0"/>
              <a:t>no </a:t>
            </a:r>
            <a:r>
              <a:rPr lang="en-US" sz="2800" dirty="0"/>
              <a:t>evidence that such treatment improves prognosis</a:t>
            </a:r>
            <a:endParaRPr lang="en-US" sz="2600" dirty="0" smtClean="0">
              <a:solidFill>
                <a:srgbClr val="444444"/>
              </a:solidFill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Falls </a:t>
            </a:r>
            <a:r>
              <a:rPr lang="en-US" sz="2800" dirty="0" smtClean="0">
                <a:sym typeface="Wingdings" panose="05000000000000000000" pitchFamily="2" charset="2"/>
              </a:rPr>
              <a:t> after </a:t>
            </a:r>
            <a:r>
              <a:rPr lang="en-US" sz="2800" dirty="0" smtClean="0"/>
              <a:t>30-minute </a:t>
            </a:r>
            <a:r>
              <a:rPr lang="en-US" sz="2800" dirty="0"/>
              <a:t>period of quiet </a:t>
            </a:r>
            <a:r>
              <a:rPr lang="en-US" sz="2800" dirty="0" smtClean="0"/>
              <a:t>rest</a:t>
            </a:r>
            <a:endParaRPr lang="en-US" sz="2600" dirty="0" smtClean="0">
              <a:solidFill>
                <a:srgbClr val="444444"/>
              </a:solidFill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Can treat hypertensive urgency with </a:t>
            </a:r>
            <a:r>
              <a:rPr lang="en-US" sz="3800" b="1" dirty="0">
                <a:solidFill>
                  <a:srgbClr val="FF0000"/>
                </a:solidFill>
              </a:rPr>
              <a:t>oral</a:t>
            </a:r>
            <a:r>
              <a:rPr lang="en-US" sz="2800" dirty="0"/>
              <a:t> </a:t>
            </a:r>
            <a:r>
              <a:rPr lang="en-US" sz="2800" dirty="0" smtClean="0"/>
              <a:t>antihypertensive</a:t>
            </a:r>
          </a:p>
          <a:p>
            <a:pPr marL="0" indent="0">
              <a:spcBef>
                <a:spcPts val="0"/>
              </a:spcBef>
              <a:buNone/>
            </a:pPr>
            <a:endParaRPr lang="en-US" sz="3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sz="3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b="1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Previously treated hypertension</a:t>
            </a:r>
            <a:r>
              <a:rPr lang="en-US" sz="26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: </a:t>
            </a:r>
            <a:r>
              <a:rPr lang="en-US" sz="26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Increase dose </a:t>
            </a:r>
            <a:r>
              <a:rPr lang="en-US" sz="26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of existing med or add another med Reinstitution of med in non-compliant </a:t>
            </a:r>
            <a:r>
              <a:rPr lang="en-US" sz="2600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patients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 smtClean="0">
              <a:solidFill>
                <a:srgbClr val="444444"/>
              </a:solidFill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sz="26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</a:br>
            <a:r>
              <a:rPr lang="en-US" sz="2600" b="1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Previously untreated hypertension: </a:t>
            </a:r>
            <a:r>
              <a:rPr lang="en-US" sz="2600" dirty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Slow reduction of BP (</a:t>
            </a:r>
            <a:r>
              <a:rPr lang="en-US" sz="2600" dirty="0">
                <a:solidFill>
                  <a:srgbClr val="FF0000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one to two days</a:t>
            </a:r>
            <a:r>
              <a:rPr lang="en-US" sz="2600" dirty="0" smtClean="0">
                <a:solidFill>
                  <a:srgbClr val="444444"/>
                </a:solidFill>
                <a:latin typeface="Helvetica" panose="020B0604020202020204" pitchFamily="34" charset="0"/>
                <a:ea typeface="Times New Roman" panose="02020603050405020304" pitchFamily="18" charset="0"/>
              </a:rPr>
              <a:t>):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600" dirty="0" smtClean="0">
              <a:solidFill>
                <a:srgbClr val="444444"/>
              </a:solidFill>
              <a:latin typeface="Helvetica" panose="020B0604020202020204" pitchFamily="34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2809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Rx</a:t>
            </a:r>
          </a:p>
          <a:p>
            <a:r>
              <a:rPr lang="en-US" dirty="0" smtClean="0"/>
              <a:t>Titrate </a:t>
            </a:r>
            <a:r>
              <a:rPr lang="en-US" dirty="0"/>
              <a:t>up current </a:t>
            </a:r>
            <a:r>
              <a:rPr lang="en-US" dirty="0" smtClean="0"/>
              <a:t>medications</a:t>
            </a:r>
            <a:endParaRPr lang="en-US" dirty="0"/>
          </a:p>
          <a:p>
            <a:r>
              <a:rPr lang="en-US" dirty="0" smtClean="0"/>
              <a:t>Add </a:t>
            </a:r>
            <a:r>
              <a:rPr lang="en-US" dirty="0"/>
              <a:t>rapid onset/rapid offset oral medications to assess </a:t>
            </a:r>
            <a:r>
              <a:rPr lang="en-US" dirty="0" smtClean="0"/>
              <a:t>response</a:t>
            </a:r>
          </a:p>
          <a:p>
            <a:r>
              <a:rPr lang="en-US" dirty="0"/>
              <a:t>Q2H BP checks until &lt;160/100 </a:t>
            </a:r>
          </a:p>
          <a:p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Captopril</a:t>
            </a:r>
            <a:r>
              <a:rPr lang="en-US" dirty="0"/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Clonidine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Labetalol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Amlodipine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try to avoid starting IV drips </a:t>
            </a:r>
          </a:p>
          <a:p>
            <a:r>
              <a:rPr lang="en-US" dirty="0"/>
              <a:t>DO NOT USE HYDRALAZINE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goal is </a:t>
            </a:r>
            <a:r>
              <a:rPr lang="en-US" dirty="0">
                <a:solidFill>
                  <a:srgbClr val="C00000"/>
                </a:solidFill>
              </a:rPr>
              <a:t>BP &lt;160/100 in HOURS to DAYS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830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immediate-release </a:t>
            </a:r>
            <a:r>
              <a:rPr lang="en-US" dirty="0" err="1" smtClean="0"/>
              <a:t>nifedipine</a:t>
            </a:r>
            <a:r>
              <a:rPr lang="en-US" dirty="0" smtClean="0"/>
              <a:t> capsules </a:t>
            </a:r>
            <a:r>
              <a:rPr lang="en-US" dirty="0" smtClean="0">
                <a:sym typeface="Wingdings" panose="05000000000000000000" pitchFamily="2" charset="2"/>
              </a:rPr>
              <a:t></a:t>
            </a:r>
            <a:r>
              <a:rPr lang="en-US" dirty="0" smtClean="0"/>
              <a:t>can </a:t>
            </a:r>
            <a:r>
              <a:rPr lang="en-US" dirty="0"/>
              <a:t>cause precipitous hypotension, stroke, myocardial infarction, and death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9899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fa-IR" sz="5400" b="1" u="sng" dirty="0" smtClean="0"/>
              <a:t>Cases</a:t>
            </a:r>
            <a:endParaRPr lang="en-US" altLang="fa-IR" b="1" u="sng" dirty="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914400"/>
            <a:ext cx="8153400" cy="57912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>
              <a:lnSpc>
                <a:spcPct val="210000"/>
              </a:lnSpc>
            </a:pPr>
            <a:r>
              <a:rPr lang="en-US" altLang="fa-IR" sz="2800" b="1" dirty="0" smtClean="0"/>
              <a:t>Asymptomatic 65 year-old, BP 200/115 </a:t>
            </a:r>
          </a:p>
          <a:p>
            <a:pPr>
              <a:lnSpc>
                <a:spcPct val="210000"/>
              </a:lnSpc>
            </a:pPr>
            <a:r>
              <a:rPr lang="en-US" altLang="fa-IR" sz="2800" b="1" dirty="0" smtClean="0"/>
              <a:t>Embolic CVA, BP 215/105 </a:t>
            </a:r>
          </a:p>
          <a:p>
            <a:pPr>
              <a:lnSpc>
                <a:spcPct val="210000"/>
              </a:lnSpc>
            </a:pPr>
            <a:r>
              <a:rPr lang="en-US" altLang="fa-IR" sz="2800" b="1" dirty="0" smtClean="0"/>
              <a:t>Hemorrhagic CVA, BP 200/100 </a:t>
            </a:r>
          </a:p>
          <a:p>
            <a:pPr>
              <a:lnSpc>
                <a:spcPct val="210000"/>
              </a:lnSpc>
            </a:pPr>
            <a:r>
              <a:rPr lang="en-US" altLang="fa-IR" sz="2800" b="1" dirty="0" smtClean="0"/>
              <a:t>SAH, BP 180/100 </a:t>
            </a:r>
          </a:p>
          <a:p>
            <a:pPr>
              <a:lnSpc>
                <a:spcPct val="210000"/>
              </a:lnSpc>
            </a:pPr>
            <a:r>
              <a:rPr lang="en-US" altLang="fa-IR" sz="2800" b="1" dirty="0" smtClean="0"/>
              <a:t>Aortic dissection, BP 175/105 </a:t>
            </a:r>
          </a:p>
          <a:p>
            <a:pPr>
              <a:lnSpc>
                <a:spcPct val="210000"/>
              </a:lnSpc>
            </a:pPr>
            <a:r>
              <a:rPr lang="en-US" altLang="fa-IR" sz="2800" b="1" dirty="0" smtClean="0"/>
              <a:t>Pregnant female, BP 150/100</a:t>
            </a:r>
          </a:p>
          <a:p>
            <a:pPr>
              <a:lnSpc>
                <a:spcPct val="210000"/>
              </a:lnSpc>
            </a:pPr>
            <a:r>
              <a:rPr lang="en-US" altLang="fa-IR" sz="2800" b="1" dirty="0" smtClean="0"/>
              <a:t>Encephalopathy, BP 260/160 </a:t>
            </a:r>
          </a:p>
          <a:p>
            <a:pPr>
              <a:lnSpc>
                <a:spcPct val="210000"/>
              </a:lnSpc>
            </a:pPr>
            <a:r>
              <a:rPr lang="en-US" altLang="fa-IR" sz="2800" b="1" dirty="0" smtClean="0"/>
              <a:t>Acute pulmonary edema, BP </a:t>
            </a:r>
            <a:r>
              <a:rPr lang="en-US" altLang="fa-IR" sz="2800" b="1" dirty="0" smtClean="0"/>
              <a:t>220/120</a:t>
            </a:r>
            <a:endParaRPr lang="en-US" altLang="fa-IR" b="1" dirty="0" smtClean="0"/>
          </a:p>
        </p:txBody>
      </p:sp>
    </p:spTree>
    <p:extLst>
      <p:ext uri="{BB962C8B-B14F-4D97-AF65-F5344CB8AC3E}">
        <p14:creationId xmlns:p14="http://schemas.microsoft.com/office/powerpoint/2010/main" val="325307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altLang="fa-IR" sz="3600" b="1" i="0" u="sng" dirty="0" smtClean="0">
                <a:solidFill>
                  <a:schemeClr val="tx1"/>
                </a:solidFill>
              </a:rPr>
              <a:t>CLINICAL CHARACTERISTICS OF </a:t>
            </a:r>
            <a:r>
              <a:rPr lang="en-US" altLang="fa-IR" sz="3600" b="1" i="0" u="sng" dirty="0" smtClean="0">
                <a:solidFill>
                  <a:schemeClr val="tx1"/>
                </a:solidFill>
              </a:rPr>
              <a:t/>
            </a:r>
            <a:br>
              <a:rPr lang="en-US" altLang="fa-IR" sz="3600" b="1" i="0" u="sng" dirty="0" smtClean="0">
                <a:solidFill>
                  <a:schemeClr val="tx1"/>
                </a:solidFill>
              </a:rPr>
            </a:br>
            <a:r>
              <a:rPr lang="en-US" altLang="fa-IR" sz="3600" b="1" i="0" u="sng" dirty="0" smtClean="0">
                <a:solidFill>
                  <a:schemeClr val="tx1"/>
                </a:solidFill>
              </a:rPr>
              <a:t>HYPERTENSIVE </a:t>
            </a:r>
            <a:r>
              <a:rPr lang="en-US" altLang="fa-IR" sz="3600" b="1" i="0" u="sng" dirty="0" smtClean="0">
                <a:solidFill>
                  <a:schemeClr val="tx1"/>
                </a:solidFill>
              </a:rPr>
              <a:t>CRISIS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620000" cy="50292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en-US" altLang="fa-IR" sz="2800" b="1" dirty="0" smtClean="0"/>
              <a:t>BP</a:t>
            </a:r>
            <a:r>
              <a:rPr lang="en-US" altLang="fa-IR" sz="2400" b="1" dirty="0" smtClean="0"/>
              <a:t>: Usually &gt;140 mm Hg diastolic</a:t>
            </a:r>
          </a:p>
          <a:p>
            <a:r>
              <a:rPr lang="en-US" altLang="fa-IR" sz="2800" b="1" dirty="0" err="1" smtClean="0"/>
              <a:t>Funduscopic</a:t>
            </a:r>
            <a:r>
              <a:rPr lang="en-US" altLang="fa-IR" sz="2800" b="1" dirty="0" smtClean="0"/>
              <a:t> findings</a:t>
            </a:r>
            <a:r>
              <a:rPr lang="en-US" altLang="fa-IR" sz="2400" b="1" dirty="0" smtClean="0"/>
              <a:t>:</a:t>
            </a:r>
          </a:p>
          <a:p>
            <a:pPr lvl="1"/>
            <a:r>
              <a:rPr lang="en-US" altLang="fa-IR" sz="2400" b="1" dirty="0" smtClean="0"/>
              <a:t> Hemorrhage, exudate, papilledema</a:t>
            </a:r>
          </a:p>
          <a:p>
            <a:r>
              <a:rPr lang="en-US" altLang="fa-IR" sz="2800" b="1" dirty="0" smtClean="0"/>
              <a:t>Neurological status:</a:t>
            </a:r>
            <a:r>
              <a:rPr lang="en-US" altLang="fa-IR" sz="2400" b="1" dirty="0" smtClean="0"/>
              <a:t> </a:t>
            </a:r>
          </a:p>
          <a:p>
            <a:pPr lvl="1"/>
            <a:r>
              <a:rPr lang="en-US" altLang="fa-IR" sz="2400" b="1" dirty="0" smtClean="0"/>
              <a:t>Headache, confusion, somnolence, stupor, visual loss, focal deficits, seizures, coma</a:t>
            </a:r>
          </a:p>
          <a:p>
            <a:r>
              <a:rPr lang="en-US" altLang="fa-IR" sz="2800" b="1" dirty="0" smtClean="0"/>
              <a:t>Cardiac findings: </a:t>
            </a:r>
          </a:p>
          <a:p>
            <a:pPr lvl="1"/>
            <a:r>
              <a:rPr lang="en-US" altLang="fa-IR" sz="2400" b="1" dirty="0" smtClean="0"/>
              <a:t>Prominent apical impulse, cardiac enlargement, congestive failure</a:t>
            </a:r>
          </a:p>
          <a:p>
            <a:r>
              <a:rPr lang="en-US" altLang="fa-IR" sz="2800" b="1" dirty="0" smtClean="0"/>
              <a:t>Renal:</a:t>
            </a:r>
            <a:r>
              <a:rPr lang="en-US" altLang="fa-IR" sz="2400" b="1" dirty="0" smtClean="0"/>
              <a:t> Oliguria, azotemia</a:t>
            </a:r>
          </a:p>
          <a:p>
            <a:r>
              <a:rPr lang="en-US" altLang="fa-IR" sz="2800" b="1" dirty="0" smtClean="0"/>
              <a:t>Gastrointestinal</a:t>
            </a:r>
            <a:r>
              <a:rPr lang="en-US" altLang="fa-IR" sz="2400" b="1" dirty="0" smtClean="0"/>
              <a:t>: Nausea, vomiting</a:t>
            </a:r>
            <a:endParaRPr lang="en-US" altLang="fa-IR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041923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fa-IR" sz="3200" i="0" dirty="0" smtClean="0">
                <a:solidFill>
                  <a:schemeClr val="tx1"/>
                </a:solidFill>
              </a:rPr>
              <a:t>CONDITIONS TO BE DIFFERENTIATED FROM A HYPERTENSIVE CRISIS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305800" cy="5029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fa-IR" sz="2400" b="1" i="1" dirty="0" smtClean="0"/>
              <a:t>Acute </a:t>
            </a:r>
            <a:r>
              <a:rPr lang="en-US" altLang="fa-IR" sz="2400" b="1" i="1" dirty="0" smtClean="0"/>
              <a:t>left ventricular </a:t>
            </a:r>
            <a:r>
              <a:rPr lang="en-US" altLang="fa-IR" sz="2400" b="1" i="1" dirty="0" smtClean="0"/>
              <a:t>failure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fa-IR" sz="2400" b="1" i="1" dirty="0" smtClean="0"/>
              <a:t>Uremia </a:t>
            </a:r>
            <a:r>
              <a:rPr lang="en-US" altLang="fa-IR" sz="2400" b="1" i="1" dirty="0" smtClean="0"/>
              <a:t>from any cause, particularly with volume </a:t>
            </a:r>
            <a:r>
              <a:rPr lang="en-US" altLang="fa-IR" sz="2400" b="1" i="1" dirty="0" smtClean="0"/>
              <a:t>overload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fa-IR" sz="2400" b="1" i="1" dirty="0" smtClean="0"/>
              <a:t>Cerebrovascular </a:t>
            </a:r>
            <a:r>
              <a:rPr lang="en-US" altLang="fa-IR" sz="2400" b="1" i="1" dirty="0" smtClean="0"/>
              <a:t>accident</a:t>
            </a:r>
            <a:r>
              <a:rPr lang="en-US" altLang="fa-IR" sz="2400" b="1" i="1" dirty="0" smtClean="0"/>
              <a:t>, Subarachnoid </a:t>
            </a:r>
            <a:r>
              <a:rPr lang="en-US" altLang="fa-IR" sz="2400" b="1" i="1" dirty="0" smtClean="0"/>
              <a:t>hemorrhage</a:t>
            </a:r>
            <a:br>
              <a:rPr lang="en-US" altLang="fa-IR" sz="2400" b="1" i="1" dirty="0" smtClean="0"/>
            </a:br>
            <a:r>
              <a:rPr lang="en-US" altLang="fa-IR" sz="2400" b="1" i="1" dirty="0" smtClean="0"/>
              <a:t>Brain tumor</a:t>
            </a:r>
            <a:r>
              <a:rPr lang="en-US" altLang="fa-IR" sz="2400" b="1" i="1" dirty="0" smtClean="0"/>
              <a:t>, Head injury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fa-IR" sz="2400" b="1" i="1" dirty="0" smtClean="0"/>
              <a:t>Epilepsy </a:t>
            </a:r>
            <a:r>
              <a:rPr lang="en-US" altLang="fa-IR" sz="2400" b="1" i="1" dirty="0" smtClean="0"/>
              <a:t>(</a:t>
            </a:r>
            <a:r>
              <a:rPr lang="en-US" altLang="fa-IR" sz="2400" b="1" i="1" dirty="0" smtClean="0"/>
              <a:t>postictal)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fa-IR" sz="2400" b="1" i="1" dirty="0" smtClean="0"/>
              <a:t>Collagen </a:t>
            </a:r>
            <a:r>
              <a:rPr lang="en-US" altLang="fa-IR" sz="2400" b="1" i="1" dirty="0" smtClean="0"/>
              <a:t>diseases(i.e., lupus), with cerebral vasculitis</a:t>
            </a:r>
            <a:br>
              <a:rPr lang="en-US" altLang="fa-IR" sz="2400" b="1" i="1" dirty="0" smtClean="0"/>
            </a:br>
            <a:r>
              <a:rPr lang="en-US" altLang="fa-IR" sz="2400" b="1" i="1" dirty="0" smtClean="0"/>
              <a:t>Encephalitis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fa-IR" sz="2400" b="1" i="1" dirty="0" smtClean="0"/>
              <a:t>Overdose </a:t>
            </a:r>
            <a:r>
              <a:rPr lang="en-US" altLang="fa-IR" sz="2400" b="1" i="1" dirty="0" smtClean="0"/>
              <a:t>and withdrawal from narcotics, amphetamines</a:t>
            </a:r>
            <a:br>
              <a:rPr lang="en-US" altLang="fa-IR" sz="2400" b="1" i="1" dirty="0" smtClean="0"/>
            </a:br>
            <a:r>
              <a:rPr lang="en-US" altLang="fa-IR" sz="2400" b="1" i="1" dirty="0" smtClean="0"/>
              <a:t>Hypercalcemia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fa-IR" sz="2400" b="1" i="1" dirty="0" smtClean="0"/>
              <a:t>Acute </a:t>
            </a:r>
            <a:r>
              <a:rPr lang="en-US" altLang="fa-IR" sz="2400" b="1" i="1" dirty="0" smtClean="0"/>
              <a:t>anxiety with hyperventilation syndrome</a:t>
            </a:r>
            <a:endParaRPr lang="en-US" altLang="fa-IR" i="1" dirty="0" smtClean="0"/>
          </a:p>
        </p:txBody>
      </p:sp>
    </p:spTree>
    <p:extLst>
      <p:ext uri="{BB962C8B-B14F-4D97-AF65-F5344CB8AC3E}">
        <p14:creationId xmlns:p14="http://schemas.microsoft.com/office/powerpoint/2010/main" val="42216568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04800"/>
            <a:ext cx="80010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fa-IR" sz="2000" b="1" dirty="0" smtClean="0"/>
              <a:t>Conclusion</a:t>
            </a:r>
            <a:r>
              <a:rPr lang="en-US" altLang="fa-IR" sz="1800" b="1" dirty="0" smtClean="0"/>
              <a:t/>
            </a:r>
            <a:br>
              <a:rPr lang="en-US" altLang="fa-IR" sz="1800" b="1" dirty="0" smtClean="0"/>
            </a:br>
            <a:r>
              <a:rPr lang="en-US" altLang="fa-IR" sz="2000" dirty="0" smtClean="0"/>
              <a:t>The key to the successful management of patients with severely elevated BP is to </a:t>
            </a:r>
            <a:r>
              <a:rPr lang="en-US" altLang="fa-IR" sz="2000" dirty="0" smtClean="0">
                <a:solidFill>
                  <a:srgbClr val="C00000"/>
                </a:solidFill>
              </a:rPr>
              <a:t>differentiate hypertensive crises from hypertensive urgencies. </a:t>
            </a:r>
            <a:endParaRPr lang="en-US" altLang="fa-IR" sz="2000" dirty="0" smtClean="0">
              <a:solidFill>
                <a:srgbClr val="C00000"/>
              </a:solidFill>
            </a:endParaRPr>
          </a:p>
          <a:p>
            <a:r>
              <a:rPr lang="en-US" altLang="fa-IR" sz="2000" b="1" dirty="0" smtClean="0"/>
              <a:t>Hypertensive </a:t>
            </a:r>
            <a:r>
              <a:rPr lang="en-US" altLang="fa-IR" sz="2000" b="1" dirty="0" smtClean="0"/>
              <a:t>urgencies </a:t>
            </a:r>
            <a:r>
              <a:rPr lang="en-US" altLang="fa-IR" sz="2000" dirty="0" smtClean="0"/>
              <a:t>have severe hypertension (diastolic &gt; 110 mm Hg), but without clinical evidence of acute end-organ damage. </a:t>
            </a:r>
            <a:endParaRPr lang="en-US" altLang="fa-IR" sz="2000" dirty="0" smtClean="0"/>
          </a:p>
          <a:p>
            <a:pPr marL="0" indent="0">
              <a:buNone/>
            </a:pPr>
            <a:r>
              <a:rPr lang="en-US" altLang="fa-IR" sz="2000" dirty="0" smtClean="0"/>
              <a:t>Rapid </a:t>
            </a:r>
            <a:r>
              <a:rPr lang="en-US" altLang="fa-IR" sz="2000" dirty="0" smtClean="0"/>
              <a:t>antihypertensive therapy is not warranted in these patients</a:t>
            </a:r>
            <a:r>
              <a:rPr lang="en-US" altLang="fa-IR" sz="2000" dirty="0" smtClean="0"/>
              <a:t>.</a:t>
            </a:r>
          </a:p>
          <a:p>
            <a:r>
              <a:rPr lang="en-US" altLang="fa-IR" sz="2000" dirty="0" smtClean="0"/>
              <a:t> </a:t>
            </a:r>
            <a:r>
              <a:rPr lang="en-US" altLang="fa-IR" sz="2000" b="1" dirty="0" smtClean="0"/>
              <a:t>Hypertensive crises </a:t>
            </a:r>
            <a:r>
              <a:rPr lang="en-US" altLang="fa-IR" sz="2000" dirty="0" smtClean="0"/>
              <a:t>constitute a distinct group of clinic-pathologic entities associated with </a:t>
            </a:r>
            <a:r>
              <a:rPr lang="en-US" altLang="fa-IR" sz="2000" dirty="0" smtClean="0">
                <a:solidFill>
                  <a:srgbClr val="C00000"/>
                </a:solidFill>
              </a:rPr>
              <a:t>acute target organ injury</a:t>
            </a:r>
            <a:r>
              <a:rPr lang="en-US" altLang="fa-IR" sz="2000" dirty="0" smtClean="0"/>
              <a:t>. </a:t>
            </a:r>
            <a:endParaRPr lang="en-US" altLang="fa-IR" sz="2000" dirty="0" smtClean="0"/>
          </a:p>
          <a:p>
            <a:pPr marL="0" indent="0">
              <a:buNone/>
            </a:pPr>
            <a:r>
              <a:rPr lang="en-US" altLang="fa-IR" sz="2000" dirty="0" smtClean="0"/>
              <a:t>These </a:t>
            </a:r>
            <a:r>
              <a:rPr lang="en-US" altLang="fa-IR" sz="2000" dirty="0" smtClean="0"/>
              <a:t>patients require immediate BP reduction to prevent progressive end-organ damage. </a:t>
            </a:r>
            <a:endParaRPr lang="en-US" altLang="fa-IR" sz="2000" dirty="0" smtClean="0"/>
          </a:p>
          <a:p>
            <a:pPr marL="0" indent="0">
              <a:buNone/>
            </a:pPr>
            <a:r>
              <a:rPr lang="en-US" altLang="fa-IR" sz="2000" dirty="0" smtClean="0"/>
              <a:t>Hypertension </a:t>
            </a:r>
            <a:r>
              <a:rPr lang="en-US" altLang="fa-IR" sz="2000" dirty="0" smtClean="0"/>
              <a:t>associated with cerebral infarction or intracerebral hemorrhage only rarely requires treatment. </a:t>
            </a:r>
            <a:endParaRPr lang="en-US" altLang="fa-IR" sz="2000" dirty="0" smtClean="0"/>
          </a:p>
          <a:p>
            <a:pPr marL="0" indent="0">
              <a:buNone/>
            </a:pPr>
            <a:r>
              <a:rPr lang="en-US" altLang="fa-IR" sz="2000" dirty="0" smtClean="0"/>
              <a:t>Patients </a:t>
            </a:r>
            <a:r>
              <a:rPr lang="en-US" altLang="fa-IR" sz="2000" dirty="0" smtClean="0"/>
              <a:t>with hypertensive crises are best treated in an ICU with </a:t>
            </a:r>
            <a:r>
              <a:rPr lang="en-US" altLang="fa-IR" sz="2000" dirty="0" err="1" smtClean="0"/>
              <a:t>titratable</a:t>
            </a:r>
            <a:r>
              <a:rPr lang="en-US" altLang="fa-IR" sz="2000" dirty="0" smtClean="0"/>
              <a:t> IV hypotensive agents. </a:t>
            </a:r>
            <a:endParaRPr lang="en-US" altLang="fa-IR" sz="2000" dirty="0" smtClean="0"/>
          </a:p>
          <a:p>
            <a:pPr marL="0" indent="0">
              <a:buNone/>
            </a:pPr>
            <a:r>
              <a:rPr lang="en-US" altLang="fa-IR" sz="2000" dirty="0" smtClean="0"/>
              <a:t>Several </a:t>
            </a:r>
            <a:r>
              <a:rPr lang="en-US" altLang="fa-IR" sz="2000" dirty="0" smtClean="0"/>
              <a:t>rapid-acting IV antihypertensive agents are available, including labetalol, </a:t>
            </a:r>
            <a:r>
              <a:rPr lang="en-US" altLang="fa-IR" sz="2000" dirty="0" err="1" smtClean="0"/>
              <a:t>esmolol</a:t>
            </a:r>
            <a:r>
              <a:rPr lang="en-US" altLang="fa-IR" sz="2000" dirty="0" smtClean="0"/>
              <a:t>, </a:t>
            </a:r>
            <a:r>
              <a:rPr lang="en-US" altLang="fa-IR" sz="2000" dirty="0" err="1" smtClean="0"/>
              <a:t>fenoldopam</a:t>
            </a:r>
            <a:r>
              <a:rPr lang="en-US" altLang="fa-IR" sz="2000" dirty="0" smtClean="0"/>
              <a:t>, </a:t>
            </a:r>
            <a:r>
              <a:rPr lang="en-US" altLang="fa-IR" sz="2000" dirty="0" err="1" smtClean="0"/>
              <a:t>nicardipine</a:t>
            </a:r>
            <a:r>
              <a:rPr lang="en-US" altLang="fa-IR" sz="2000" dirty="0" smtClean="0"/>
              <a:t>, and sodium nitroprusside. While nitroprusside is commonly used to treat severe hypertension, it is an extremely toxic drug that should be used only in rare circumstances.</a:t>
            </a:r>
            <a:r>
              <a:rPr lang="en-US" altLang="fa-IR" sz="1800" dirty="0" smtClean="0"/>
              <a:t/>
            </a:r>
            <a:br>
              <a:rPr lang="en-US" altLang="fa-IR" sz="1800" dirty="0" smtClean="0"/>
            </a:br>
            <a:endParaRPr lang="en-US" altLang="fa-IR" sz="1800" dirty="0" smtClean="0"/>
          </a:p>
          <a:p>
            <a:endParaRPr lang="fa-IR" altLang="fa-IR" sz="1800" dirty="0" smtClean="0"/>
          </a:p>
        </p:txBody>
      </p:sp>
    </p:spTree>
    <p:extLst>
      <p:ext uri="{BB962C8B-B14F-4D97-AF65-F5344CB8AC3E}">
        <p14:creationId xmlns:p14="http://schemas.microsoft.com/office/powerpoint/2010/main" val="349819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E:\کامپیوتر قبلی\drive e\My Pictures\78af97bf5b.jpg">
            <a:extLst>
              <a:ext uri="{FF2B5EF4-FFF2-40B4-BE49-F238E27FC236}">
                <a16:creationId xmlns:a16="http://schemas.microsoft.com/office/drawing/2014/main" id="{1260279C-2148-4046-B678-1DD3AAC9E300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88802DF-1389-4076-B5F4-B5727403C73D}"/>
              </a:ext>
            </a:extLst>
          </p:cNvPr>
          <p:cNvSpPr txBox="1"/>
          <p:nvPr/>
        </p:nvSpPr>
        <p:spPr>
          <a:xfrm>
            <a:off x="457200" y="152400"/>
            <a:ext cx="5272088" cy="708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fa-IR" sz="4000" b="1" dirty="0">
                <a:solidFill>
                  <a:schemeClr val="accent6">
                    <a:lumMod val="60000"/>
                    <a:lumOff val="40000"/>
                  </a:schemeClr>
                </a:solidFill>
                <a:cs typeface="2  Hamid" pitchFamily="2" charset="-78"/>
              </a:rPr>
              <a:t>با تشکر از حسن توجه شما </a:t>
            </a:r>
            <a:endParaRPr lang="en-US" sz="4000" b="1" dirty="0">
              <a:solidFill>
                <a:schemeClr val="accent6">
                  <a:lumMod val="60000"/>
                  <a:lumOff val="40000"/>
                </a:schemeClr>
              </a:solidFill>
              <a:cs typeface="2  Hamid" pitchFamily="2" charset="-7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4779536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>
            <a:noAutofit/>
          </a:bodyPr>
          <a:lstStyle/>
          <a:p>
            <a:pPr algn="ctr"/>
            <a:r>
              <a:rPr lang="en-US" altLang="fa-IR" sz="2400" b="1" u="sng" dirty="0" smtClean="0"/>
              <a:t>Hypertensive Emergencies : Definition</a:t>
            </a:r>
            <a:endParaRPr lang="en-US" altLang="fa-IR" sz="2000" b="1" u="sng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87963"/>
          </a:xfrm>
        </p:spPr>
        <p:txBody>
          <a:bodyPr/>
          <a:lstStyle/>
          <a:p>
            <a:r>
              <a:rPr lang="en-US" altLang="fa-IR" b="1" dirty="0" smtClean="0"/>
              <a:t> A </a:t>
            </a:r>
            <a:r>
              <a:rPr lang="en-US" altLang="fa-IR" b="1" dirty="0" smtClean="0">
                <a:solidFill>
                  <a:srgbClr val="FF0000"/>
                </a:solidFill>
              </a:rPr>
              <a:t>rapid decompensation of vital organ </a:t>
            </a:r>
            <a:r>
              <a:rPr lang="en-US" altLang="fa-IR" b="1" dirty="0" smtClean="0"/>
              <a:t>function secondary to an </a:t>
            </a:r>
            <a:r>
              <a:rPr lang="en-US" altLang="fa-IR" b="1" dirty="0" err="1" smtClean="0"/>
              <a:t>inapropriately</a:t>
            </a:r>
            <a:r>
              <a:rPr lang="en-US" altLang="fa-IR" b="1" dirty="0" smtClean="0"/>
              <a:t> elevated </a:t>
            </a:r>
            <a:r>
              <a:rPr lang="en-US" altLang="fa-IR" b="1" dirty="0" smtClean="0"/>
              <a:t>BP</a:t>
            </a:r>
          </a:p>
          <a:p>
            <a:endParaRPr lang="en-US" altLang="fa-IR" b="1" dirty="0" smtClean="0"/>
          </a:p>
          <a:p>
            <a:r>
              <a:rPr lang="en-US" altLang="fa-IR" b="1" dirty="0" smtClean="0"/>
              <a:t>Not </a:t>
            </a:r>
            <a:r>
              <a:rPr lang="en-US" altLang="fa-IR" b="1" dirty="0"/>
              <a:t>determined by a </a:t>
            </a:r>
            <a:r>
              <a:rPr lang="en-US" altLang="fa-IR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BP level</a:t>
            </a:r>
            <a:r>
              <a:rPr lang="en-US" altLang="fa-IR" b="1" dirty="0"/>
              <a:t>, but rather the imminent compromise of vital </a:t>
            </a:r>
            <a:r>
              <a:rPr lang="en-US" altLang="fa-IR" b="1" dirty="0">
                <a:solidFill>
                  <a:srgbClr val="FF0000"/>
                </a:solidFill>
              </a:rPr>
              <a:t>organ</a:t>
            </a:r>
            <a:r>
              <a:rPr lang="en-US" altLang="fa-IR" b="1" dirty="0"/>
              <a:t> function</a:t>
            </a:r>
            <a:endParaRPr lang="en-US" altLang="fa-IR" b="1" dirty="0">
              <a:latin typeface="TimesNewRoman"/>
            </a:endParaRPr>
          </a:p>
          <a:p>
            <a:endParaRPr lang="en-US" altLang="fa-IR" b="1" dirty="0" smtClean="0"/>
          </a:p>
          <a:p>
            <a:r>
              <a:rPr lang="en-US" altLang="fa-IR" b="1" dirty="0" smtClean="0"/>
              <a:t>Require lowering of </a:t>
            </a:r>
            <a:r>
              <a:rPr lang="en-US" altLang="fa-IR" b="1" dirty="0" smtClean="0">
                <a:solidFill>
                  <a:srgbClr val="FF0000"/>
                </a:solidFill>
              </a:rPr>
              <a:t>BP within 1 hour </a:t>
            </a:r>
            <a:r>
              <a:rPr lang="en-US" altLang="fa-IR" b="1" dirty="0" smtClean="0"/>
              <a:t>to decrease </a:t>
            </a:r>
            <a:r>
              <a:rPr lang="en-US" altLang="fa-IR" b="1" dirty="0" smtClean="0"/>
              <a:t>morbidity</a:t>
            </a:r>
            <a:endParaRPr lang="en-US" altLang="fa-IR" b="1" dirty="0" smtClean="0"/>
          </a:p>
        </p:txBody>
      </p:sp>
    </p:spTree>
    <p:extLst>
      <p:ext uri="{BB962C8B-B14F-4D97-AF65-F5344CB8AC3E}">
        <p14:creationId xmlns:p14="http://schemas.microsoft.com/office/powerpoint/2010/main" val="39649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fa-IR" sz="3200" b="1" u="sng" dirty="0" smtClean="0"/>
              <a:t>Hypertensive Emergencies</a:t>
            </a:r>
            <a:r>
              <a:rPr lang="en-US" altLang="fa-IR" sz="2400" b="1" u="sng" dirty="0" smtClean="0"/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52600"/>
            <a:ext cx="7772400" cy="41148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fa-IR" b="1" dirty="0" smtClean="0">
                <a:solidFill>
                  <a:srgbClr val="FF0000"/>
                </a:solidFill>
              </a:rPr>
              <a:t>CNS </a:t>
            </a:r>
            <a:r>
              <a:rPr lang="en-US" altLang="fa-IR" b="1" dirty="0" smtClean="0"/>
              <a:t>- Hypertensive encephalopathy</a:t>
            </a:r>
          </a:p>
          <a:p>
            <a:r>
              <a:rPr lang="en-US" altLang="fa-IR" b="1" dirty="0" smtClean="0">
                <a:solidFill>
                  <a:srgbClr val="FF0000"/>
                </a:solidFill>
              </a:rPr>
              <a:t>CVS</a:t>
            </a:r>
          </a:p>
          <a:p>
            <a:pPr lvl="1"/>
            <a:r>
              <a:rPr lang="en-US" altLang="fa-IR" b="1" dirty="0" smtClean="0"/>
              <a:t>Acute myocardial ischemia</a:t>
            </a:r>
          </a:p>
          <a:p>
            <a:pPr lvl="1"/>
            <a:r>
              <a:rPr lang="en-US" altLang="fa-IR" b="1" dirty="0" smtClean="0"/>
              <a:t>Acute cardiogenic pulmonary </a:t>
            </a:r>
            <a:r>
              <a:rPr lang="en-US" altLang="fa-IR" b="1" dirty="0" smtClean="0"/>
              <a:t>edema / heart failure</a:t>
            </a:r>
            <a:endParaRPr lang="en-US" altLang="fa-IR" b="1" dirty="0" smtClean="0"/>
          </a:p>
          <a:p>
            <a:pPr lvl="1"/>
            <a:r>
              <a:rPr lang="en-US" altLang="fa-IR" b="1" dirty="0" smtClean="0"/>
              <a:t>Acute aortic dissection</a:t>
            </a:r>
          </a:p>
          <a:p>
            <a:pPr lvl="1"/>
            <a:r>
              <a:rPr lang="en-US" altLang="fa-IR" b="1" dirty="0" smtClean="0"/>
              <a:t>Post-op vascular surgery</a:t>
            </a:r>
          </a:p>
          <a:p>
            <a:r>
              <a:rPr lang="en-US" altLang="fa-IR" b="1" dirty="0" smtClean="0">
                <a:solidFill>
                  <a:srgbClr val="FF0000"/>
                </a:solidFill>
              </a:rPr>
              <a:t>Renal</a:t>
            </a:r>
            <a:r>
              <a:rPr lang="en-US" altLang="fa-IR" b="1" dirty="0" smtClean="0"/>
              <a:t> - Acute renal </a:t>
            </a:r>
            <a:r>
              <a:rPr lang="en-US" altLang="fa-IR" b="1" dirty="0" smtClean="0"/>
              <a:t>failure</a:t>
            </a:r>
          </a:p>
          <a:p>
            <a:endParaRPr lang="en-US" altLang="fa-IR" b="1" dirty="0" smtClean="0"/>
          </a:p>
          <a:p>
            <a:r>
              <a:rPr lang="en-US" altLang="fa-IR" b="1" dirty="0" smtClean="0">
                <a:solidFill>
                  <a:srgbClr val="FF0000"/>
                </a:solidFill>
              </a:rPr>
              <a:t>Eclampsia</a:t>
            </a:r>
          </a:p>
          <a:p>
            <a:r>
              <a:rPr lang="en-US" altLang="fa-IR" b="1" dirty="0" smtClean="0">
                <a:solidFill>
                  <a:srgbClr val="FF0000"/>
                </a:solidFill>
              </a:rPr>
              <a:t>Catechol excess- </a:t>
            </a:r>
            <a:r>
              <a:rPr lang="en-US" altLang="fa-IR" b="1" dirty="0" err="1" smtClean="0"/>
              <a:t>Pheochrom</a:t>
            </a:r>
            <a:r>
              <a:rPr lang="en-US" altLang="fa-IR" b="1" dirty="0" smtClean="0"/>
              <a:t>, Drugs</a:t>
            </a:r>
          </a:p>
        </p:txBody>
      </p:sp>
    </p:spTree>
    <p:extLst>
      <p:ext uri="{BB962C8B-B14F-4D97-AF65-F5344CB8AC3E}">
        <p14:creationId xmlns:p14="http://schemas.microsoft.com/office/powerpoint/2010/main" val="353558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altLang="fa-IR" sz="4400" b="1" dirty="0" smtClean="0"/>
              <a:t>High </a:t>
            </a:r>
            <a:r>
              <a:rPr lang="en-US" altLang="fa-IR" sz="4400" b="1" dirty="0" smtClean="0"/>
              <a:t>BP </a:t>
            </a:r>
            <a:endParaRPr lang="en-US" altLang="fa-IR" sz="4400" b="1" dirty="0" smtClean="0"/>
          </a:p>
          <a:p>
            <a:pPr marL="0" indent="0" algn="ctr">
              <a:buNone/>
            </a:pPr>
            <a:r>
              <a:rPr lang="en-US" altLang="fa-IR" sz="3600" b="1" u="sng" dirty="0" smtClean="0"/>
              <a:t>WITHOUT</a:t>
            </a:r>
            <a:r>
              <a:rPr lang="en-US" altLang="fa-IR" sz="3600" b="1" dirty="0" smtClean="0"/>
              <a:t> </a:t>
            </a:r>
            <a:r>
              <a:rPr lang="en-US" altLang="fa-IR" sz="3600" b="1" dirty="0" smtClean="0"/>
              <a:t>acute end-organ dysfunction          </a:t>
            </a:r>
            <a:endParaRPr lang="en-US" altLang="fa-IR" sz="3600" b="1" dirty="0" smtClean="0"/>
          </a:p>
          <a:p>
            <a:pPr marL="0" indent="0" algn="ctr">
              <a:buNone/>
            </a:pPr>
            <a:r>
              <a:rPr lang="en-US" altLang="fa-IR" sz="4400" b="1" u="sng" dirty="0" smtClean="0"/>
              <a:t>IS </a:t>
            </a:r>
            <a:r>
              <a:rPr lang="en-US" altLang="fa-IR" sz="4400" b="1" u="sng" dirty="0" smtClean="0"/>
              <a:t>NOT</a:t>
            </a:r>
            <a:r>
              <a:rPr lang="en-US" altLang="fa-IR" sz="4400" b="1" dirty="0" smtClean="0"/>
              <a:t> a hypertensive </a:t>
            </a:r>
            <a:r>
              <a:rPr lang="en-US" altLang="fa-IR" sz="4400" b="1" dirty="0" smtClean="0"/>
              <a:t>emergency</a:t>
            </a:r>
          </a:p>
          <a:p>
            <a:pPr marL="0" indent="0" algn="ctr">
              <a:buNone/>
            </a:pPr>
            <a:endParaRPr lang="en-US" altLang="fa-IR" sz="4400" b="1" dirty="0" smtClean="0"/>
          </a:p>
          <a:p>
            <a:pPr marL="0" indent="0" algn="ctr">
              <a:buNone/>
            </a:pPr>
            <a:r>
              <a:rPr lang="en-US" altLang="fa-IR" sz="3600" b="1" dirty="0" smtClean="0"/>
              <a:t>“Hypertensive </a:t>
            </a:r>
            <a:r>
              <a:rPr lang="en-US" altLang="fa-IR" sz="3600" b="1" dirty="0" smtClean="0"/>
              <a:t>Urgency”</a:t>
            </a:r>
          </a:p>
        </p:txBody>
      </p:sp>
    </p:spTree>
    <p:extLst>
      <p:ext uri="{BB962C8B-B14F-4D97-AF65-F5344CB8AC3E}">
        <p14:creationId xmlns:p14="http://schemas.microsoft.com/office/powerpoint/2010/main" val="355736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altLang="fa-IR" sz="6000" b="1" u="sng" dirty="0" smtClean="0"/>
              <a:t>Cerebral Blood Flow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229600" cy="4572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r>
              <a:rPr lang="en-US" altLang="fa-IR" sz="3600" b="1" dirty="0" smtClean="0"/>
              <a:t>CBF = CPP / </a:t>
            </a:r>
            <a:r>
              <a:rPr lang="en-US" altLang="fa-IR" sz="3600" b="1" dirty="0" smtClean="0"/>
              <a:t>CVR  </a:t>
            </a:r>
            <a:r>
              <a:rPr lang="en-US" altLang="fa-IR" sz="1900" b="1" dirty="0" smtClean="0"/>
              <a:t>(</a:t>
            </a:r>
            <a:r>
              <a:rPr lang="en-US" sz="1900" dirty="0" smtClean="0"/>
              <a:t>Cerebral </a:t>
            </a:r>
            <a:r>
              <a:rPr lang="en-US" sz="1900" dirty="0"/>
              <a:t>perfusion </a:t>
            </a:r>
            <a:r>
              <a:rPr lang="en-US" sz="1900" dirty="0" smtClean="0"/>
              <a:t>pressure/ Resistance)</a:t>
            </a:r>
            <a:endParaRPr lang="en-US" altLang="fa-IR" sz="1900" b="1" u="sng" dirty="0" smtClean="0"/>
          </a:p>
          <a:p>
            <a:r>
              <a:rPr lang="en-US" altLang="fa-IR" sz="3600" b="1" dirty="0" smtClean="0"/>
              <a:t>CPP = MAP </a:t>
            </a:r>
            <a:r>
              <a:rPr lang="en-US" altLang="fa-IR" sz="3600" b="1" dirty="0" smtClean="0"/>
              <a:t>– ICP</a:t>
            </a:r>
          </a:p>
          <a:p>
            <a:endParaRPr lang="en-US" altLang="fa-IR" sz="3600" b="1" dirty="0" smtClean="0"/>
          </a:p>
          <a:p>
            <a:r>
              <a:rPr lang="en-US" altLang="fa-IR" sz="3600" b="1" dirty="0" smtClean="0"/>
              <a:t>MAP = </a:t>
            </a:r>
            <a:r>
              <a:rPr lang="en-US" altLang="fa-IR" sz="3600" b="1" dirty="0" smtClean="0"/>
              <a:t> DBP </a:t>
            </a:r>
            <a:r>
              <a:rPr lang="en-US" altLang="fa-IR" sz="3600" b="1" dirty="0" smtClean="0"/>
              <a:t>+ 1/3 </a:t>
            </a:r>
            <a:r>
              <a:rPr lang="en-US" altLang="fa-IR" sz="3600" b="1" dirty="0" smtClean="0"/>
              <a:t>PP  =  (SBP +2DBP)/3</a:t>
            </a:r>
          </a:p>
          <a:p>
            <a:endParaRPr lang="en-US" altLang="fa-IR" sz="3600" b="1" dirty="0" smtClean="0"/>
          </a:p>
          <a:p>
            <a:r>
              <a:rPr lang="en-US" altLang="fa-IR" sz="3600" b="1" u="sng" dirty="0" smtClean="0">
                <a:solidFill>
                  <a:srgbClr val="00B0F0"/>
                </a:solidFill>
              </a:rPr>
              <a:t>Cerebral autoregulation</a:t>
            </a:r>
          </a:p>
          <a:p>
            <a:pPr lvl="1"/>
            <a:r>
              <a:rPr lang="en-US" altLang="fa-IR" sz="3200" b="1" dirty="0" smtClean="0"/>
              <a:t>normal between </a:t>
            </a:r>
            <a:r>
              <a:rPr lang="en-US" altLang="fa-IR" sz="3200" b="1" dirty="0" smtClean="0"/>
              <a:t> </a:t>
            </a:r>
            <a:r>
              <a:rPr lang="en-US" altLang="fa-IR" sz="3200" b="1" dirty="0" smtClean="0">
                <a:solidFill>
                  <a:srgbClr val="C00000"/>
                </a:solidFill>
              </a:rPr>
              <a:t>mean BP= 50 </a:t>
            </a:r>
            <a:r>
              <a:rPr lang="en-US" altLang="fa-IR" sz="3200" b="1" dirty="0" smtClean="0">
                <a:solidFill>
                  <a:srgbClr val="C00000"/>
                </a:solidFill>
              </a:rPr>
              <a:t>- 150</a:t>
            </a:r>
          </a:p>
          <a:p>
            <a:pPr lvl="1"/>
            <a:r>
              <a:rPr lang="en-US" altLang="fa-IR" sz="3200" b="1" dirty="0" smtClean="0"/>
              <a:t>190/130   to 70/40</a:t>
            </a:r>
          </a:p>
          <a:p>
            <a:pPr marL="457200" lvl="1" indent="0">
              <a:buNone/>
            </a:pPr>
            <a:endParaRPr lang="en-US" altLang="fa-IR" sz="3200" b="1" dirty="0"/>
          </a:p>
          <a:p>
            <a:pPr marL="457200" lvl="1" indent="0">
              <a:buNone/>
            </a:pPr>
            <a:r>
              <a:rPr lang="en-US" altLang="fa-IR" sz="3200" b="1" dirty="0" smtClean="0"/>
              <a:t>.</a:t>
            </a:r>
            <a:endParaRPr lang="en-US" altLang="fa-IR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189939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D4EF675E-67E1-4A16-9F40-71E03A1421E6}"/>
  <p:tag name="GENSWF_ADVANCE_TIME" val="19.16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23573</TotalTime>
  <Words>2053</Words>
  <Application>Microsoft Office PowerPoint</Application>
  <PresentationFormat>On-screen Show (4:3)</PresentationFormat>
  <Paragraphs>463</Paragraphs>
  <Slides>57</Slides>
  <Notes>3</Notes>
  <HiddenSlides>2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8" baseType="lpstr">
      <vt:lpstr>2  Hamid</vt:lpstr>
      <vt:lpstr>Arial</vt:lpstr>
      <vt:lpstr>Calibri</vt:lpstr>
      <vt:lpstr>Helvetica</vt:lpstr>
      <vt:lpstr>新細明體</vt:lpstr>
      <vt:lpstr>Symbol</vt:lpstr>
      <vt:lpstr>Tahoma</vt:lpstr>
      <vt:lpstr>Times New Roman</vt:lpstr>
      <vt:lpstr>TimesNewRoman</vt:lpstr>
      <vt:lpstr>Wingdings</vt:lpstr>
      <vt:lpstr>Office Theme</vt:lpstr>
      <vt:lpstr>HYPERTENSIVE URGENCY  AND  HTN EMERGENCY : Definition, Prevalence and Clinical Implications</vt:lpstr>
      <vt:lpstr>Definitions</vt:lpstr>
      <vt:lpstr>Cases</vt:lpstr>
      <vt:lpstr>HYPERTENSIVE EMERGENCIES</vt:lpstr>
      <vt:lpstr>Hypertensive Emergencies : Objectives</vt:lpstr>
      <vt:lpstr>Hypertensive Emergencies : Definition</vt:lpstr>
      <vt:lpstr>Hypertensive Emergencies </vt:lpstr>
      <vt:lpstr>PowerPoint Presentation</vt:lpstr>
      <vt:lpstr>Cerebral Blood Flow</vt:lpstr>
      <vt:lpstr>PowerPoint Presentation</vt:lpstr>
      <vt:lpstr>PowerPoint Presentation</vt:lpstr>
      <vt:lpstr>PowerPoint Presentation</vt:lpstr>
      <vt:lpstr>Cerebral Autoregulation</vt:lpstr>
      <vt:lpstr>Cerebral Autoregulation</vt:lpstr>
      <vt:lpstr>Pathophysiology of Hypertensive Emergencies</vt:lpstr>
      <vt:lpstr>Pathophysiology of Hypertensive Emergencies</vt:lpstr>
      <vt:lpstr> Therapeutic considerations in  hypertensive emergencies</vt:lpstr>
      <vt:lpstr>How far can BP be safely lowered?</vt:lpstr>
      <vt:lpstr>Initial Lowering of BP :  Therapeutic Guidelines</vt:lpstr>
      <vt:lpstr>Concept of Hypertensive Urgencies</vt:lpstr>
      <vt:lpstr>Management of Specific Hypertensive Emergencies</vt:lpstr>
      <vt:lpstr>HTN  + Stroke Syndromes</vt:lpstr>
      <vt:lpstr>Hypertensive Encephalopathy</vt:lpstr>
      <vt:lpstr>Hypertensive Encephalopathy: Differential Dx </vt:lpstr>
      <vt:lpstr>acute ischemic stroke</vt:lpstr>
      <vt:lpstr>Thromboembolic (Ischemic) CVA’s</vt:lpstr>
      <vt:lpstr>Subarachnoid Hemorrhages</vt:lpstr>
      <vt:lpstr>Intracerebral Hemorrhage</vt:lpstr>
      <vt:lpstr>Intracerebral Hemorrhage</vt:lpstr>
      <vt:lpstr>Aortic Dissection</vt:lpstr>
      <vt:lpstr>Acute LV failure , Pulmonary edema   Acute cardiac ischemia</vt:lpstr>
      <vt:lpstr>Pre-eclampsia/ Eclampsia</vt:lpstr>
      <vt:lpstr>Drug Associated Hypertension</vt:lpstr>
      <vt:lpstr>Pharmacologic Therapy</vt:lpstr>
      <vt:lpstr>PowerPoint Presentation</vt:lpstr>
      <vt:lpstr>Nitroprusside</vt:lpstr>
      <vt:lpstr>Nitroglycerin</vt:lpstr>
      <vt:lpstr>Nitroglycerin and Nitroprusside</vt:lpstr>
      <vt:lpstr>Nifedipine</vt:lpstr>
      <vt:lpstr>Sublingual Nifedipine</vt:lpstr>
      <vt:lpstr>Sublingual Nifedipine</vt:lpstr>
      <vt:lpstr>Fenoldopam</vt:lpstr>
      <vt:lpstr>DHP-CCB</vt:lpstr>
      <vt:lpstr>Labetalol</vt:lpstr>
      <vt:lpstr>Hydralazine</vt:lpstr>
      <vt:lpstr>ACE inhibitors</vt:lpstr>
      <vt:lpstr>Diazoxide</vt:lpstr>
      <vt:lpstr>Clonidine</vt:lpstr>
      <vt:lpstr>PowerPoint Presentation</vt:lpstr>
      <vt:lpstr>TREATMENT OPTIONS </vt:lpstr>
      <vt:lpstr>PowerPoint Presentation</vt:lpstr>
      <vt:lpstr>PowerPoint Presentation</vt:lpstr>
      <vt:lpstr>Cases</vt:lpstr>
      <vt:lpstr>CLINICAL CHARACTERISTICS OF  HYPERTENSIVE CRISIS</vt:lpstr>
      <vt:lpstr>CONDITIONS TO BE DIFFERENTIATED FROM A HYPERTENSIVE CRISIS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Resistant Hypertension: Definition, Prevalence and Clinical Implications</dc:title>
  <dc:creator>lkjjkljkoj</dc:creator>
  <cp:lastModifiedBy>Taban-Home</cp:lastModifiedBy>
  <cp:revision>101</cp:revision>
  <dcterms:created xsi:type="dcterms:W3CDTF">2006-08-16T00:00:00Z</dcterms:created>
  <dcterms:modified xsi:type="dcterms:W3CDTF">2023-02-18T10:07:08Z</dcterms:modified>
</cp:coreProperties>
</file>